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8" r:id="rId15"/>
    <p:sldId id="269" r:id="rId16"/>
    <p:sldId id="270" r:id="rId17"/>
    <p:sldId id="271"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7B00FF-AFD0-CD44-9745-EAAD3DA7F968}" type="datetimeFigureOut">
              <a:t>4/10/24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D0699A-57CB-4E48-A2FB-270A0B23B697}" type="slidenum">
              <a:t>‹#›</a:t>
            </a:fld>
            <a:endParaRPr lang="en-US"/>
          </a:p>
        </p:txBody>
      </p:sp>
    </p:spTree>
    <p:extLst>
      <p:ext uri="{BB962C8B-B14F-4D97-AF65-F5344CB8AC3E}">
        <p14:creationId xmlns:p14="http://schemas.microsoft.com/office/powerpoint/2010/main" val="122346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our project focuses on Enhancing network efficiency. We will be discussing the intergration of Mac protocol using dynamic bandwith allocaitno, in the second part, we will be discussing the  slective repa with cumulative acknowlegment</a:t>
            </a:r>
          </a:p>
        </p:txBody>
      </p:sp>
      <p:sp>
        <p:nvSpPr>
          <p:cNvPr id="4" name="Slide Number Placeholder 3"/>
          <p:cNvSpPr>
            <a:spLocks noGrp="1"/>
          </p:cNvSpPr>
          <p:nvPr>
            <p:ph type="sldNum" sz="quarter" idx="5"/>
          </p:nvPr>
        </p:nvSpPr>
        <p:spPr/>
        <p:txBody>
          <a:bodyPr/>
          <a:lstStyle/>
          <a:p>
            <a:fld id="{59D0699A-57CB-4E48-A2FB-270A0B23B697}" type="slidenum">
              <a:rPr lang="en-CA"/>
              <a:t>1</a:t>
            </a:fld>
            <a:endParaRPr lang="en-CA"/>
          </a:p>
        </p:txBody>
      </p:sp>
    </p:spTree>
    <p:extLst>
      <p:ext uri="{BB962C8B-B14F-4D97-AF65-F5344CB8AC3E}">
        <p14:creationId xmlns:p14="http://schemas.microsoft.com/office/powerpoint/2010/main" val="22055766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Our simulation results show the stratified bandwidth approach has a slightly higher overall throughput , which is 0.47 packets/time unit. On the left you can see all nodes have similar number of trnasmissions with  unifrom bandwith. with stratified approach on the right,  the busier nodes tranmit faster than the nodes with lower data load, whcih in turns increase the overall througput . </a:t>
            </a:r>
            <a:endParaRPr lang="en-US"/>
          </a:p>
        </p:txBody>
      </p:sp>
      <p:sp>
        <p:nvSpPr>
          <p:cNvPr id="4" name="Slide Number Placeholder 3"/>
          <p:cNvSpPr>
            <a:spLocks noGrp="1"/>
          </p:cNvSpPr>
          <p:nvPr>
            <p:ph type="sldNum" sz="quarter" idx="5"/>
          </p:nvPr>
        </p:nvSpPr>
        <p:spPr/>
        <p:txBody>
          <a:bodyPr/>
          <a:lstStyle/>
          <a:p>
            <a:fld id="{59D0699A-57CB-4E48-A2FB-270A0B23B697}" type="slidenum">
              <a:t>10</a:t>
            </a:fld>
            <a:endParaRPr lang="en-US"/>
          </a:p>
        </p:txBody>
      </p:sp>
    </p:spTree>
    <p:extLst>
      <p:ext uri="{BB962C8B-B14F-4D97-AF65-F5344CB8AC3E}">
        <p14:creationId xmlns:p14="http://schemas.microsoft.com/office/powerpoint/2010/main" val="353675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The second improvement we simulated is to intergrate FDMA with TDMA to reduce idling time slot in the original TDMA protocol. The 9 nodes are divided into 3 groups based on their data load: Node 1, 2, 3, are put in the first band, which has the lowest bandwidth. Node 7, 8, 9 are placed in the 3rd band , whcih has the highest  bandwdith speed. </a:t>
            </a:r>
            <a:endParaRPr lang="en-US"/>
          </a:p>
        </p:txBody>
      </p:sp>
      <p:sp>
        <p:nvSpPr>
          <p:cNvPr id="4" name="Slide Number Placeholder 3"/>
          <p:cNvSpPr>
            <a:spLocks noGrp="1"/>
          </p:cNvSpPr>
          <p:nvPr>
            <p:ph type="sldNum" sz="quarter" idx="5"/>
          </p:nvPr>
        </p:nvSpPr>
        <p:spPr/>
        <p:txBody>
          <a:bodyPr/>
          <a:lstStyle/>
          <a:p>
            <a:fld id="{59D0699A-57CB-4E48-A2FB-270A0B23B697}" type="slidenum">
              <a:t>11</a:t>
            </a:fld>
            <a:endParaRPr lang="en-US"/>
          </a:p>
        </p:txBody>
      </p:sp>
    </p:spTree>
    <p:extLst>
      <p:ext uri="{BB962C8B-B14F-4D97-AF65-F5344CB8AC3E}">
        <p14:creationId xmlns:p14="http://schemas.microsoft.com/office/powerpoint/2010/main" val="16813985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 The graph on the left shows the packets sent using TDMA. All 9 nodes share the same bandwidth in a single channel, resulting in an overall throughput of 0.19 packets/time unit and 193 total packets sent. The graph on the right shows the simulation results when combining FDMA with TDMA. this approach increases the throughput by around 39%, from 0.19 to 0.27 packets/time unit. </a:t>
            </a:r>
            <a:endParaRPr lang="en-US"/>
          </a:p>
        </p:txBody>
      </p:sp>
      <p:sp>
        <p:nvSpPr>
          <p:cNvPr id="4" name="Slide Number Placeholder 3"/>
          <p:cNvSpPr>
            <a:spLocks noGrp="1"/>
          </p:cNvSpPr>
          <p:nvPr>
            <p:ph type="sldNum" sz="quarter" idx="5"/>
          </p:nvPr>
        </p:nvSpPr>
        <p:spPr/>
        <p:txBody>
          <a:bodyPr/>
          <a:lstStyle/>
          <a:p>
            <a:fld id="{59D0699A-57CB-4E48-A2FB-270A0B23B697}" type="slidenum">
              <a:t>12</a:t>
            </a:fld>
            <a:endParaRPr lang="en-US"/>
          </a:p>
        </p:txBody>
      </p:sp>
    </p:spTree>
    <p:extLst>
      <p:ext uri="{BB962C8B-B14F-4D97-AF65-F5344CB8AC3E}">
        <p14:creationId xmlns:p14="http://schemas.microsoft.com/office/powerpoint/2010/main" val="3584145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THis graph shows the first band's transmission in FDMA+ TDMA simulation. although the overall throughput improves after combining FDMA and TDMA, the nodes  within each band still transmitt at similar rate,  as the lines represending individual node in each bands,  cluster together</a:t>
            </a:r>
          </a:p>
          <a:p>
            <a:endParaRPr lang="de-DE" sz="1800">
              <a:effectLst/>
              <a:latin typeface="Times New Roman" panose="02020603050405020304" pitchFamily="18" charset="0"/>
              <a:ea typeface="Times New Roman" panose="02020603050405020304" pitchFamily="18" charset="0"/>
            </a:endParaRPr>
          </a:p>
          <a:p>
            <a:r>
              <a:rPr lang="de-DE" sz="1800">
                <a:effectLst/>
                <a:latin typeface="Times New Roman" panose="02020603050405020304" pitchFamily="18" charset="0"/>
                <a:ea typeface="Times New Roman" panose="02020603050405020304" pitchFamily="18" charset="0"/>
              </a:rPr>
              <a:t>After grouping nodes togheter and putting them in a band with matching  bandwith based on the group's  data load, furthur optimization within the band can be done.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13</a:t>
            </a:fld>
            <a:endParaRPr lang="en-CA"/>
          </a:p>
        </p:txBody>
      </p:sp>
    </p:spTree>
    <p:extLst>
      <p:ext uri="{BB962C8B-B14F-4D97-AF65-F5344CB8AC3E}">
        <p14:creationId xmlns:p14="http://schemas.microsoft.com/office/powerpoint/2010/main" val="9215798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a:effectLst/>
                <a:latin typeface="Times New Roman" panose="02020603050405020304" pitchFamily="18" charset="0"/>
                <a:ea typeface="Times New Roman" panose="02020603050405020304" pitchFamily="18" charset="0"/>
              </a:rPr>
              <a:t>in this simulation we added dynamic slot allocation on top of FDMA + TDMA.  each node is assigned with dynamic number of time slots. For instace, in band 1, node 1 gets 1 time slot to trasmitt, while node 2 and node 3 with higher data load get 2 and 3 time slots. In band 2, node 1 gets 1 time slot to transmit, while node 2 and node 3 get 2 time slots each. We hope this approach can help busier node to take more time slots, thus reudcing the idling slots. </a:t>
            </a:r>
            <a:endParaRPr lang="en-CA" sz="1800">
              <a:effectLst/>
              <a:latin typeface="Times New Roman" panose="02020603050405020304" pitchFamily="18" charset="0"/>
              <a:ea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14</a:t>
            </a:fld>
            <a:endParaRPr lang="en-CA"/>
          </a:p>
        </p:txBody>
      </p:sp>
    </p:spTree>
    <p:extLst>
      <p:ext uri="{BB962C8B-B14F-4D97-AF65-F5344CB8AC3E}">
        <p14:creationId xmlns:p14="http://schemas.microsoft.com/office/powerpoint/2010/main" val="692547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a:effectLst/>
                <a:latin typeface="Times New Roman" panose="02020603050405020304" pitchFamily="18" charset="0"/>
                <a:ea typeface="Times New Roman" panose="02020603050405020304" pitchFamily="18" charset="0"/>
              </a:rPr>
              <a:t>The results of this simulation is shown in the graph on the left. the overall transmitted packets is 466 and the throughput is 0.268 packets/time unit,This  is 74% higher than the througput in the FDMA+TDMA simulation without dynamic slot allocation, and 140% higher throutput in  the TDMA simulation. On the right is the graph shwing badn 3's tranmission in this dynamic approach. Comparing it with the FDMA + TDMA without the dynamic allocation, in the graph the nodes within a band start to differentiate in the number of packets transmitted. The nodes with lower data loads (such as node 1) do not lose too much throughput, while the nodes with higher data loads (such as nodes 2 and node 3 )start to pick up speed when utilizing dynamic time allocation.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15</a:t>
            </a:fld>
            <a:endParaRPr lang="en-CA"/>
          </a:p>
        </p:txBody>
      </p:sp>
    </p:spTree>
    <p:extLst>
      <p:ext uri="{BB962C8B-B14F-4D97-AF65-F5344CB8AC3E}">
        <p14:creationId xmlns:p14="http://schemas.microsoft.com/office/powerpoint/2010/main" val="34407361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last improvement in our simulation is to reduce the number of collisions in Random Access protocol by combining it with FDMA. </a:t>
            </a:r>
            <a:r>
              <a:rPr lang="de-DE" sz="1800">
                <a:effectLst/>
                <a:latin typeface="Times New Roman" panose="02020603050405020304" pitchFamily="18" charset="0"/>
                <a:ea typeface="Times New Roman" panose="02020603050405020304" pitchFamily="18" charset="0"/>
              </a:rPr>
              <a:t>Nodes are grouped together and assigned to a band based on their data load. Band 1 contains nodes with lower data loads and has the lowest bandwidth. Band 3 contains nodes with high data loads and has the highest bandwidth</a:t>
            </a:r>
            <a:r>
              <a:rPr lang="en-CA" sz="1800">
                <a:effectLst/>
                <a:latin typeface="Times New Roman" panose="02020603050405020304" pitchFamily="18" charset="0"/>
                <a:ea typeface="Times New Roman" panose="02020603050405020304" pitchFamily="18" charset="0"/>
              </a:rPr>
              <a:t>. Since there are less number of nodes sharing a band with this apporach, we expect the number of collitions to be reduced. </a:t>
            </a:r>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16</a:t>
            </a:fld>
            <a:endParaRPr lang="en-CA"/>
          </a:p>
        </p:txBody>
      </p:sp>
    </p:spTree>
    <p:extLst>
      <p:ext uri="{BB962C8B-B14F-4D97-AF65-F5344CB8AC3E}">
        <p14:creationId xmlns:p14="http://schemas.microsoft.com/office/powerpoint/2010/main" val="3475590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de-DE" sz="1800">
                <a:effectLst/>
                <a:latin typeface="Times New Roman" panose="02020603050405020304" pitchFamily="18" charset="0"/>
                <a:ea typeface="Times New Roman" panose="02020603050405020304" pitchFamily="18" charset="0"/>
              </a:rPr>
              <a:t>Comparing this hybrid approach to the original random access protocol, the collision rate drops by almost half, from 45.82% to 22.74%.  the hybrid approach effectively reduces collisions in all nodes.  </a:t>
            </a:r>
            <a:endParaRPr lang="en-CA" sz="1800">
              <a:effectLst/>
              <a:latin typeface="Times New Roman" panose="02020603050405020304" pitchFamily="18" charset="0"/>
              <a:ea typeface="Times New Roman" panose="02020603050405020304" pitchFamily="18" charset="0"/>
            </a:endParaRPr>
          </a:p>
          <a:p>
            <a:pPr algn="just"/>
            <a:r>
              <a:rPr lang="de-DE" sz="1800">
                <a:effectLst/>
                <a:latin typeface="Times New Roman" panose="02020603050405020304" pitchFamily="18" charset="0"/>
                <a:ea typeface="Times New Roman" panose="02020603050405020304" pitchFamily="18" charset="0"/>
              </a:rPr>
              <a:t>       Overall, combining FDMA with Random Access isolates the nodes in each band, effectively reducing the collisions and improving the overall throughput by about 16.5%, from 0.38 to 0.46 packets/time unit.</a:t>
            </a:r>
            <a:endParaRPr lang="en-CA" sz="1800">
              <a:effectLst/>
              <a:latin typeface="Times New Roman" panose="02020603050405020304" pitchFamily="18" charset="0"/>
              <a:ea typeface="Times New Roman" panose="02020603050405020304" pitchFamily="18" charset="0"/>
            </a:endParaRPr>
          </a:p>
          <a:p>
            <a:r>
              <a:rPr lang="de-DE" sz="1800">
                <a:effectLst/>
                <a:latin typeface="Times New Roman" panose="02020603050405020304" pitchFamily="18" charset="0"/>
                <a:ea typeface="Times New Roman" panose="02020603050405020304" pitchFamily="18" charset="0"/>
              </a:rPr>
              <a:t> </a:t>
            </a:r>
            <a:endParaRPr lang="en-CA" sz="1800">
              <a:effectLst/>
              <a:latin typeface="Times New Roman" panose="02020603050405020304" pitchFamily="18" charset="0"/>
              <a:ea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17</a:t>
            </a:fld>
            <a:endParaRPr lang="en-CA"/>
          </a:p>
        </p:txBody>
      </p:sp>
    </p:spTree>
    <p:extLst>
      <p:ext uri="{BB962C8B-B14F-4D97-AF65-F5344CB8AC3E}">
        <p14:creationId xmlns:p14="http://schemas.microsoft.com/office/powerpoint/2010/main" val="33741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Now let's shift gear to discuss our simulation on selective repeat protocol improvement. </a:t>
            </a:r>
            <a:r>
              <a:rPr lang="en-CA" sz="1800">
                <a:effectLst/>
                <a:latin typeface="Times New Roman" panose="02020603050405020304" pitchFamily="18" charset="0"/>
                <a:ea typeface="Times New Roman" panose="02020603050405020304" pitchFamily="18" charset="0"/>
              </a:rPr>
              <a:t>In the Selective Repeat Protocol, both the sender and receiver maintain a window size, and each frame is marked with a sequence number, enabling both the sender and receiver to keep track of the frame order. The sender's responsibility is to send the frames within its window and set a time out for the frames sent. If a frame is timed out (acknowledgment not received), the sender assumes that the frame was lost in transmission, and the frame is resent. Likewise, if the confirmation frames are out of order they are buffered until they can be processed in the correct sequence. On the receiver side, the sender's frames are received, checked, and reconstructed correctly. Thus, if frames are being received is out of order, then they are stored until all preceding frames are received.</a:t>
            </a: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18</a:t>
            </a:fld>
            <a:endParaRPr lang="en-CA"/>
          </a:p>
        </p:txBody>
      </p:sp>
    </p:spTree>
    <p:extLst>
      <p:ext uri="{BB962C8B-B14F-4D97-AF65-F5344CB8AC3E}">
        <p14:creationId xmlns:p14="http://schemas.microsoft.com/office/powerpoint/2010/main" val="19162982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a:effectLst/>
                <a:latin typeface="Times New Roman" panose="02020603050405020304" pitchFamily="18" charset="0"/>
                <a:ea typeface="Times New Roman" panose="02020603050405020304" pitchFamily="18" charset="0"/>
              </a:rPr>
              <a:t>Selective Repeat with Cumulative Acknowledgment is an enhancement of the Selective Repeat protocol that integrates a cumulative acknowledgment feature. This approach changes the way acknowledgments are communicated back to the sender. Instead of acknowledging received frames with individual sequence numbers, this enhanced method employs a cumulative list. This list include all the sequence numbers of frames that have been successfully received by the receiver within its window size. </a:t>
            </a: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19</a:t>
            </a:fld>
            <a:endParaRPr lang="en-CA"/>
          </a:p>
        </p:txBody>
      </p:sp>
    </p:spTree>
    <p:extLst>
      <p:ext uri="{BB962C8B-B14F-4D97-AF65-F5344CB8AC3E}">
        <p14:creationId xmlns:p14="http://schemas.microsoft.com/office/powerpoint/2010/main" val="808980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Now we will MAC protocols,, operate in the data link layer. Their primary purpose is to define how devices share the same medium effectively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2</a:t>
            </a:fld>
            <a:endParaRPr lang="en-US"/>
          </a:p>
        </p:txBody>
      </p:sp>
    </p:spTree>
    <p:extLst>
      <p:ext uri="{BB962C8B-B14F-4D97-AF65-F5344CB8AC3E}">
        <p14:creationId xmlns:p14="http://schemas.microsoft.com/office/powerpoint/2010/main" val="1891900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our test scenarios, we maintained constant variables where a total of 500 frames are sent with a window size of 5 and a timeout set at 1 second. Network delays were simulated ranging from a minimum of 0.01 seconds to a maximum of 0.05 seconds. We also tested across different frame loss rates to assess performance under varying conditions, specifically at high (30%), moderate (15%), and low (5%) loss rates.</a:t>
            </a:r>
          </a:p>
        </p:txBody>
      </p:sp>
      <p:sp>
        <p:nvSpPr>
          <p:cNvPr id="4" name="Slide Number Placeholder 3"/>
          <p:cNvSpPr>
            <a:spLocks noGrp="1"/>
          </p:cNvSpPr>
          <p:nvPr>
            <p:ph type="sldNum" sz="quarter" idx="5"/>
          </p:nvPr>
        </p:nvSpPr>
        <p:spPr/>
        <p:txBody>
          <a:bodyPr/>
          <a:lstStyle/>
          <a:p>
            <a:fld id="{59D0699A-57CB-4E48-A2FB-270A0B23B697}" type="slidenum">
              <a:rPr lang="en-CA"/>
              <a:t>20</a:t>
            </a:fld>
            <a:endParaRPr lang="en-CA"/>
          </a:p>
        </p:txBody>
      </p:sp>
    </p:spTree>
    <p:extLst>
      <p:ext uri="{BB962C8B-B14F-4D97-AF65-F5344CB8AC3E}">
        <p14:creationId xmlns:p14="http://schemas.microsoft.com/office/powerpoint/2010/main" val="22457471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selevtive repeat with cummulative acknowlefgment out performs the regular selective repat espectlially when the loss rate is high. The graph on the left shows the total atemps per frames sent, it's effiecny is lower compared ot the grpah on the right which is our modified aprpoach </a:t>
            </a:r>
          </a:p>
        </p:txBody>
      </p:sp>
      <p:sp>
        <p:nvSpPr>
          <p:cNvPr id="4" name="Slide Number Placeholder 3"/>
          <p:cNvSpPr>
            <a:spLocks noGrp="1"/>
          </p:cNvSpPr>
          <p:nvPr>
            <p:ph type="sldNum" sz="quarter" idx="5"/>
          </p:nvPr>
        </p:nvSpPr>
        <p:spPr/>
        <p:txBody>
          <a:bodyPr/>
          <a:lstStyle/>
          <a:p>
            <a:fld id="{59D0699A-57CB-4E48-A2FB-270A0B23B697}" type="slidenum">
              <a:rPr lang="en-CA"/>
              <a:t>21</a:t>
            </a:fld>
            <a:endParaRPr lang="en-CA"/>
          </a:p>
        </p:txBody>
      </p:sp>
    </p:spTree>
    <p:extLst>
      <p:ext uri="{BB962C8B-B14F-4D97-AF65-F5344CB8AC3E}">
        <p14:creationId xmlns:p14="http://schemas.microsoft.com/office/powerpoint/2010/main" val="8918224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a:effectLst/>
                <a:latin typeface="Times New Roman" panose="02020603050405020304" pitchFamily="18" charset="0"/>
                <a:ea typeface="Times New Roman" panose="02020603050405020304" pitchFamily="18" charset="0"/>
              </a:rPr>
              <a:t>Selective Repeat with cumulative acknowledgment consistently outperforms </a:t>
            </a:r>
            <a:r>
              <a:rPr lang="en-US" sz="1800"/>
              <a:t>regular</a:t>
            </a:r>
            <a:r>
              <a:rPr lang="en-CA" sz="1800">
                <a:effectLst/>
                <a:latin typeface="Times New Roman" panose="02020603050405020304" pitchFamily="18" charset="0"/>
                <a:ea typeface="Times New Roman" panose="02020603050405020304" pitchFamily="18" charset="0"/>
              </a:rPr>
              <a:t> Selective Repeat across all test scenarios. It achieves higher throughput by acknowledging multiple frames with a single acknowledgment, allowing the sender to quickly shift the window, thus enabling it to send more frames leading to increased data transmission rates Additionally, the Selective Repeat with cumulative acknowledgment protocol contributes to higher efficiency by lowering the rate of retransmissions. This occurs because it acknowledges the sender more quickly, reducing the duplicate frames sent by the sender.</a:t>
            </a:r>
          </a:p>
          <a:p>
            <a:endParaRPr lang="en-US"/>
          </a:p>
        </p:txBody>
      </p:sp>
      <p:sp>
        <p:nvSpPr>
          <p:cNvPr id="4" name="Slide Number Placeholder 3"/>
          <p:cNvSpPr>
            <a:spLocks noGrp="1"/>
          </p:cNvSpPr>
          <p:nvPr>
            <p:ph type="sldNum" sz="quarter" idx="5"/>
          </p:nvPr>
        </p:nvSpPr>
        <p:spPr/>
        <p:txBody>
          <a:bodyPr/>
          <a:lstStyle/>
          <a:p>
            <a:fld id="{59D0699A-57CB-4E48-A2FB-270A0B23B697}" type="slidenum">
              <a:rPr lang="en-CA"/>
              <a:t>22</a:t>
            </a:fld>
            <a:endParaRPr lang="en-CA"/>
          </a:p>
        </p:txBody>
      </p:sp>
    </p:spTree>
    <p:extLst>
      <p:ext uri="{BB962C8B-B14F-4D97-AF65-F5344CB8AC3E}">
        <p14:creationId xmlns:p14="http://schemas.microsoft.com/office/powerpoint/2010/main" val="1194501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FDMA is a type of MAC protocol that allows multiple devices to transmit at the same time by dividing the channel into different frequencies. However, there can in unused bandwidth and lead to lower efficiency.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3</a:t>
            </a:fld>
            <a:endParaRPr lang="en-US"/>
          </a:p>
        </p:txBody>
      </p:sp>
    </p:spTree>
    <p:extLst>
      <p:ext uri="{BB962C8B-B14F-4D97-AF65-F5344CB8AC3E}">
        <p14:creationId xmlns:p14="http://schemas.microsoft.com/office/powerpoint/2010/main" val="1522597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TDMA supports multiple accesss by allocating time slots to different devices in a cyclic manner. But TDMA also suffers from wasted resources due to inactive devices holding up the bandwidth during their time slot. </a:t>
            </a:r>
            <a:endParaRPr lang="en-US"/>
          </a:p>
        </p:txBody>
      </p:sp>
      <p:sp>
        <p:nvSpPr>
          <p:cNvPr id="4" name="Slide Number Placeholder 3"/>
          <p:cNvSpPr>
            <a:spLocks noGrp="1"/>
          </p:cNvSpPr>
          <p:nvPr>
            <p:ph type="sldNum" sz="quarter" idx="5"/>
          </p:nvPr>
        </p:nvSpPr>
        <p:spPr/>
        <p:txBody>
          <a:bodyPr/>
          <a:lstStyle/>
          <a:p>
            <a:fld id="{59D0699A-57CB-4E48-A2FB-270A0B23B697}" type="slidenum">
              <a:t>4</a:t>
            </a:fld>
            <a:endParaRPr lang="en-US"/>
          </a:p>
        </p:txBody>
      </p:sp>
    </p:spTree>
    <p:extLst>
      <p:ext uri="{BB962C8B-B14F-4D97-AF65-F5344CB8AC3E}">
        <p14:creationId xmlns:p14="http://schemas.microsoft.com/office/powerpoint/2010/main" val="4235377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Times New Roman" panose="02020603050405020304" pitchFamily="18" charset="0"/>
                <a:ea typeface="Times New Roman" panose="02020603050405020304" pitchFamily="18" charset="0"/>
              </a:rPr>
              <a:t>Although the random access protocol does not waste any bandwidth, an increased number of devices can result in more collisions and lead to  inefficiency</a:t>
            </a:r>
            <a:r>
              <a:rPr lang="en-CA">
                <a:effectLst/>
              </a:rPr>
              <a:t> </a:t>
            </a:r>
            <a:endParaRPr lang="en-US"/>
          </a:p>
        </p:txBody>
      </p:sp>
      <p:sp>
        <p:nvSpPr>
          <p:cNvPr id="4" name="Slide Number Placeholder 3"/>
          <p:cNvSpPr>
            <a:spLocks noGrp="1"/>
          </p:cNvSpPr>
          <p:nvPr>
            <p:ph type="sldNum" sz="quarter" idx="5"/>
          </p:nvPr>
        </p:nvSpPr>
        <p:spPr/>
        <p:txBody>
          <a:bodyPr/>
          <a:lstStyle/>
          <a:p>
            <a:fld id="{59D0699A-57CB-4E48-A2FB-270A0B23B697}" type="slidenum">
              <a:t>5</a:t>
            </a:fld>
            <a:endParaRPr lang="en-US"/>
          </a:p>
        </p:txBody>
      </p:sp>
    </p:spTree>
    <p:extLst>
      <p:ext uri="{BB962C8B-B14F-4D97-AF65-F5344CB8AC3E}">
        <p14:creationId xmlns:p14="http://schemas.microsoft.com/office/powerpoint/2010/main" val="3882639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a:effectLst/>
                <a:latin typeface="Times New Roman" panose="02020603050405020304" pitchFamily="18" charset="0"/>
                <a:ea typeface="Times New Roman" panose="02020603050405020304" pitchFamily="18" charset="0"/>
              </a:rPr>
              <a:t>To effectively use the channel's bandwidth, and to improve the overall throughput, we need a mechanism that allocates bandwidth dynamically , based on device's bandwidth requirement</a:t>
            </a:r>
            <a:endParaRPr lang="en-US"/>
          </a:p>
        </p:txBody>
      </p:sp>
      <p:sp>
        <p:nvSpPr>
          <p:cNvPr id="4" name="Slide Number Placeholder 3"/>
          <p:cNvSpPr>
            <a:spLocks noGrp="1"/>
          </p:cNvSpPr>
          <p:nvPr>
            <p:ph type="sldNum" sz="quarter" idx="5"/>
          </p:nvPr>
        </p:nvSpPr>
        <p:spPr/>
        <p:txBody>
          <a:bodyPr/>
          <a:lstStyle/>
          <a:p>
            <a:fld id="{59D0699A-57CB-4E48-A2FB-270A0B23B697}" type="slidenum">
              <a:t>6</a:t>
            </a:fld>
            <a:endParaRPr lang="en-US"/>
          </a:p>
        </p:txBody>
      </p:sp>
    </p:spTree>
    <p:extLst>
      <p:ext uri="{BB962C8B-B14F-4D97-AF65-F5344CB8AC3E}">
        <p14:creationId xmlns:p14="http://schemas.microsoft.com/office/powerpoint/2010/main" val="222239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l" fontAlgn="base">
              <a:buFont typeface="Arial" panose="020B0604020202020204" pitchFamily="34" charset="0"/>
              <a:buChar char="●"/>
              <a:tabLst>
                <a:tab pos="182880" algn="l"/>
              </a:tabLst>
            </a:pPr>
            <a:endPar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fontAlgn="base">
              <a:buFont typeface="Arial" panose="020B0604020202020204" pitchFamily="34" charset="0"/>
              <a:buChar char="●"/>
              <a:tabLst>
                <a:tab pos="182880" algn="l"/>
              </a:tabLst>
            </a:pP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But how can we know each device's bandwisth requriement? </a:t>
            </a:r>
            <a:b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We assume it is already known in this project. </a:t>
            </a:r>
          </a:p>
          <a:p>
            <a:pPr marL="342900" lvl="0" indent="-342900" algn="l" fontAlgn="base">
              <a:buFont typeface="Arial" panose="020B0604020202020204" pitchFamily="34" charset="0"/>
              <a:buChar char="●"/>
              <a:tabLst>
                <a:tab pos="182880" algn="l"/>
              </a:tabLst>
            </a:pPr>
            <a: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We can use RNN machine learning to process device's short term traffic data, and make prediction of their bandwidth usage. In addition, we can also use AI or statictical model to make the prediction. </a:t>
            </a:r>
            <a:br>
              <a:rPr lang="en-US"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br>
            <a:endParaRPr lang="en-CA" sz="1800" u="none" strike="noStrike" kern="0" spc="0">
              <a:ln>
                <a:noFill/>
              </a:ln>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9D0699A-57CB-4E48-A2FB-270A0B23B697}" type="slidenum">
              <a:t>7</a:t>
            </a:fld>
            <a:endParaRPr lang="en-US"/>
          </a:p>
        </p:txBody>
      </p:sp>
    </p:spTree>
    <p:extLst>
      <p:ext uri="{BB962C8B-B14F-4D97-AF65-F5344CB8AC3E}">
        <p14:creationId xmlns:p14="http://schemas.microsoft.com/office/powerpoint/2010/main" val="2553800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some conditions of our simulation: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We ran all our MAC protocol simulations using the Python Sim pi framework. </a:t>
            </a:r>
            <a:r>
              <a:rPr lang="en-CA" sz="1800" b="1">
                <a:effectLst/>
                <a:latin typeface="Times New Roman" panose="02020603050405020304" pitchFamily="18" charset="0"/>
                <a:ea typeface="Times New Roman" panose="02020603050405020304" pitchFamily="18" charset="0"/>
              </a:rPr>
              <a:t>: </a:t>
            </a:r>
            <a:r>
              <a:rPr lang="en-CA" sz="1800">
                <a:effectLst/>
                <a:latin typeface="Times New Roman" panose="02020603050405020304" pitchFamily="18" charset="0"/>
                <a:ea typeface="Times New Roman" panose="02020603050405020304" pitchFamily="18" charset="0"/>
              </a:rPr>
              <a:t>All simulations has 9 nodes sending data with various loads from 1 to 9, where node 1 has the lowest data load, and node 9 has the highest data load. It is also assumed that our total bandwidth of the channel does not change. All simulations ran for 1000 time units.</a:t>
            </a:r>
            <a:endParaRPr lang="en-US"/>
          </a:p>
          <a:p>
            <a:endParaRPr lang="en-US"/>
          </a:p>
        </p:txBody>
      </p:sp>
      <p:sp>
        <p:nvSpPr>
          <p:cNvPr id="4" name="Slide Number Placeholder 3"/>
          <p:cNvSpPr>
            <a:spLocks noGrp="1"/>
          </p:cNvSpPr>
          <p:nvPr>
            <p:ph type="sldNum" sz="quarter" idx="5"/>
          </p:nvPr>
        </p:nvSpPr>
        <p:spPr/>
        <p:txBody>
          <a:bodyPr/>
          <a:lstStyle/>
          <a:p>
            <a:fld id="{59D0699A-57CB-4E48-A2FB-270A0B23B697}" type="slidenum">
              <a:t>8</a:t>
            </a:fld>
            <a:endParaRPr lang="en-US"/>
          </a:p>
        </p:txBody>
      </p:sp>
    </p:spTree>
    <p:extLst>
      <p:ext uri="{BB962C8B-B14F-4D97-AF65-F5344CB8AC3E}">
        <p14:creationId xmlns:p14="http://schemas.microsoft.com/office/powerpoint/2010/main" val="239920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1800">
                <a:effectLst/>
                <a:latin typeface="Times New Roman" panose="02020603050405020304" pitchFamily="18" charset="0"/>
                <a:ea typeface="Times New Roman" panose="02020603050405020304" pitchFamily="18" charset="0"/>
              </a:rPr>
              <a:t>The first improvement is to use stratified bandwidth allocation in FDMA. In the uniform allocation allprach, all nodes has the same bandwidth speed, regardless of their data load. In the stratified appraoch, the 9 nodes  are assigned  to a bandwidth speeds proportional to their data loads. That is, a node with a higher data load is assigned to a band with higher bandwidth, and vice versa. </a:t>
            </a:r>
            <a:endParaRPr lang="en-US"/>
          </a:p>
        </p:txBody>
      </p:sp>
      <p:sp>
        <p:nvSpPr>
          <p:cNvPr id="4" name="Slide Number Placeholder 3"/>
          <p:cNvSpPr>
            <a:spLocks noGrp="1"/>
          </p:cNvSpPr>
          <p:nvPr>
            <p:ph type="sldNum" sz="quarter" idx="5"/>
          </p:nvPr>
        </p:nvSpPr>
        <p:spPr/>
        <p:txBody>
          <a:bodyPr/>
          <a:lstStyle/>
          <a:p>
            <a:fld id="{59D0699A-57CB-4E48-A2FB-270A0B23B697}" type="slidenum">
              <a:t>9</a:t>
            </a:fld>
            <a:endParaRPr lang="en-US"/>
          </a:p>
        </p:txBody>
      </p:sp>
    </p:spTree>
    <p:extLst>
      <p:ext uri="{BB962C8B-B14F-4D97-AF65-F5344CB8AC3E}">
        <p14:creationId xmlns:p14="http://schemas.microsoft.com/office/powerpoint/2010/main" val="3155278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5E24E-BDD2-4CD6-8443-52A0559BCC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634450-3E89-B048-324C-0DC1A0D024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3E2C2E-C9FC-CD0A-A747-F900F456730C}"/>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E5CF907F-5296-9093-AD6E-35F54B68E0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5E7FE-248E-1EA0-C908-0AE01FD5587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4207170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689F1-D217-A2EC-40E0-9E9EF59248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423440-6D8A-F8DC-B244-271F04A3B0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8454C-8AAA-F2AA-B9B8-2253E50896CE}"/>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561EE5DF-281D-FEBF-3DFD-BC0A9C3CA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2FD115-30E1-8236-6497-702C031C170F}"/>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607715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451589-7534-95D4-D345-BA0A774861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FC3702-D04E-E575-7F8E-FB658D627C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C37A12-1E5A-CACD-165C-E8D1CD4D9054}"/>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A48324D3-EA77-D955-7C82-62EF146E55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8C727F-297A-15BD-AE8D-6574C1EE48D2}"/>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21794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2DA87-0E11-88EF-F48B-F4DB4EE6FC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B84B89-605F-95F2-6180-0F081D2D60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758733-C17F-2BD4-749B-418A81ED242F}"/>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F692DA31-937E-F0B6-0D5F-51A70875C5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461AA5-0186-6D26-B723-DED01C1998BE}"/>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079451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2B3A1-0345-CCA6-8A43-E806119633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1064CC-191D-A72A-21DB-2730A1888B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6BCB5B-EBB8-0F7F-A97A-0DC257D9E485}"/>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43B62D4C-73A0-0EBE-B8E7-C5D5CB2387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946033-4053-1CC2-36E6-F904C16CA358}"/>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928131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31B25-E571-26BF-04E9-16BBF94FF1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720AF8-D500-72DB-A758-0AE3E2F3DB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785FAE-FD2A-FB55-7137-49A746BF9B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01334D-7D00-8279-2261-FFC8E5FF4CC1}"/>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88616163-0CE2-E919-3AD0-9EE494B9A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4F5791-6C4F-3CDC-4EE5-D2AF6D18191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52989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1B74D-F114-704C-AD94-F9EB8C1F36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CF1690-A6D7-62F0-60E0-FDCE8E6B36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1C5D42-5163-C7A8-7F90-924C8CA30C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38917B0-A079-C79C-8722-95C0D8967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67F79C-221A-1457-F029-0B4A9E521B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C500BF-5046-9E5F-0EAE-BED789529858}"/>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8" name="Footer Placeholder 7">
            <a:extLst>
              <a:ext uri="{FF2B5EF4-FFF2-40B4-BE49-F238E27FC236}">
                <a16:creationId xmlns:a16="http://schemas.microsoft.com/office/drawing/2014/main" id="{D142BDD2-F5E7-A315-F8C7-A1398ECBE0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481188-E71E-8632-3EAB-47C744CE5AFC}"/>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247049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2AE54-D86E-E0EE-88F3-FF9036C0F1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BA6EC9-B043-D1B0-DA9E-AED83A5E2737}"/>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4" name="Footer Placeholder 3">
            <a:extLst>
              <a:ext uri="{FF2B5EF4-FFF2-40B4-BE49-F238E27FC236}">
                <a16:creationId xmlns:a16="http://schemas.microsoft.com/office/drawing/2014/main" id="{EE575EB1-3A17-9BBD-4EFE-38FE12899D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BF481A-EB69-F42A-B905-CA34BAFDE431}"/>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3160912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F7647A-E45F-C55B-8FAD-C94158F5B34B}"/>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3" name="Footer Placeholder 2">
            <a:extLst>
              <a:ext uri="{FF2B5EF4-FFF2-40B4-BE49-F238E27FC236}">
                <a16:creationId xmlns:a16="http://schemas.microsoft.com/office/drawing/2014/main" id="{181A887A-B832-95D8-31E9-B94F829885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C1EA80-4B9F-B406-EE95-F59413CEE619}"/>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2014796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E8D4-0B92-0A17-54BC-31180EEEE2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0EAF9A-87DE-DECC-6D67-0F8D32F6E5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01A09C-6176-4162-66F6-EBA06155B1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378A2-6B86-A933-D651-D20E1635C30F}"/>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C357DA16-CF05-4CC4-9815-2D97402C73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A4AC6C-EBBA-6AD3-091F-2D05FBB3C32F}"/>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885688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4052-EBFC-3039-5A13-257ADEB469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384319-26E0-E662-8E5D-022EE668A4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DBD032-896F-BEFE-2240-B9F9958695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D6127A-EBF9-1B0A-8D66-494280E3D43C}"/>
              </a:ext>
            </a:extLst>
          </p:cNvPr>
          <p:cNvSpPr>
            <a:spLocks noGrp="1"/>
          </p:cNvSpPr>
          <p:nvPr>
            <p:ph type="dt" sz="half" idx="10"/>
          </p:nvPr>
        </p:nvSpPr>
        <p:spPr/>
        <p:txBody>
          <a:bodyPr/>
          <a:lstStyle/>
          <a:p>
            <a:fld id="{01E478F7-62FD-3946-8DF1-70C8AC5160D1}" type="datetimeFigureOut">
              <a:rPr lang="en-US" smtClean="0"/>
              <a:t>4/10/24</a:t>
            </a:fld>
            <a:endParaRPr lang="en-US"/>
          </a:p>
        </p:txBody>
      </p:sp>
      <p:sp>
        <p:nvSpPr>
          <p:cNvPr id="6" name="Footer Placeholder 5">
            <a:extLst>
              <a:ext uri="{FF2B5EF4-FFF2-40B4-BE49-F238E27FC236}">
                <a16:creationId xmlns:a16="http://schemas.microsoft.com/office/drawing/2014/main" id="{A6E8C402-44AD-1243-A6EF-43B9052795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D57DD0-4042-DC7D-76B5-0D8FC6874F1E}"/>
              </a:ext>
            </a:extLst>
          </p:cNvPr>
          <p:cNvSpPr>
            <a:spLocks noGrp="1"/>
          </p:cNvSpPr>
          <p:nvPr>
            <p:ph type="sldNum" sz="quarter" idx="12"/>
          </p:nvPr>
        </p:nvSpPr>
        <p:spPr/>
        <p:txBody>
          <a:bodyPr/>
          <a:lstStyle/>
          <a:p>
            <a:fld id="{BD45FE81-B23E-0341-A1EA-A4A213E9D426}" type="slidenum">
              <a:rPr lang="en-US" smtClean="0"/>
              <a:t>‹#›</a:t>
            </a:fld>
            <a:endParaRPr lang="en-US"/>
          </a:p>
        </p:txBody>
      </p:sp>
    </p:spTree>
    <p:extLst>
      <p:ext uri="{BB962C8B-B14F-4D97-AF65-F5344CB8AC3E}">
        <p14:creationId xmlns:p14="http://schemas.microsoft.com/office/powerpoint/2010/main" val="1767696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FFFF95-CABD-9DC8-0A58-756E311E37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CD1B3-3498-1F58-AC46-58EAC0830A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7B3F1B-2501-3C26-12DC-EE60C2CB90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478F7-62FD-3946-8DF1-70C8AC5160D1}" type="datetimeFigureOut">
              <a:rPr lang="en-US" smtClean="0"/>
              <a:t>4/10/24</a:t>
            </a:fld>
            <a:endParaRPr lang="en-US"/>
          </a:p>
        </p:txBody>
      </p:sp>
      <p:sp>
        <p:nvSpPr>
          <p:cNvPr id="5" name="Footer Placeholder 4">
            <a:extLst>
              <a:ext uri="{FF2B5EF4-FFF2-40B4-BE49-F238E27FC236}">
                <a16:creationId xmlns:a16="http://schemas.microsoft.com/office/drawing/2014/main" id="{A50A95A3-F5E1-A19C-B54F-0B422D8851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25D4DD-48B7-7767-ECA0-A4ADDA7C02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45FE81-B23E-0341-A1EA-A4A213E9D426}" type="slidenum">
              <a:rPr lang="en-US" smtClean="0"/>
              <a:t>‹#›</a:t>
            </a:fld>
            <a:endParaRPr lang="en-US"/>
          </a:p>
        </p:txBody>
      </p:sp>
    </p:spTree>
    <p:extLst>
      <p:ext uri="{BB962C8B-B14F-4D97-AF65-F5344CB8AC3E}">
        <p14:creationId xmlns:p14="http://schemas.microsoft.com/office/powerpoint/2010/main" val="3786627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A57C8-F43E-2DDD-506C-3EDF108699C3}"/>
              </a:ext>
            </a:extLst>
          </p:cNvPr>
          <p:cNvSpPr>
            <a:spLocks noGrp="1"/>
          </p:cNvSpPr>
          <p:nvPr>
            <p:ph type="ctrTitle"/>
          </p:nvPr>
        </p:nvSpPr>
        <p:spPr/>
        <p:txBody>
          <a:bodyPr>
            <a:normAutofit fontScale="90000"/>
          </a:bodyPr>
          <a:lstStyle/>
          <a:p>
            <a: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t>Enhancing Network Efficiency : </a:t>
            </a:r>
            <a:b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br>
            <a:r>
              <a:rPr lang="en-CA" sz="32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t>Integration of MAC protocol using dynamic bandwidth allocation AND Selective repeat with cumulative acknowledgement</a:t>
            </a:r>
            <a:br>
              <a:rPr lang="en-CA" sz="1800" dirty="0">
                <a:ln>
                  <a:noFill/>
                </a:ln>
                <a:solidFill>
                  <a:srgbClr val="000000"/>
                </a:solidFill>
                <a:effectLst/>
                <a:uFill>
                  <a:solidFill>
                    <a:srgbClr val="000000"/>
                  </a:solidFill>
                </a:uFill>
                <a:latin typeface="Times New Roman" panose="02020603050405020304" pitchFamily="18" charset="0"/>
                <a:ea typeface="Arial Unicode MS" panose="020B0604020202020204" pitchFamily="34" charset="-128"/>
                <a:cs typeface="Arial Unicode MS" panose="020B0604020202020204" pitchFamily="34" charset="-128"/>
              </a:rPr>
            </a:br>
            <a:endParaRPr lang="en-US" dirty="0"/>
          </a:p>
        </p:txBody>
      </p:sp>
      <p:sp>
        <p:nvSpPr>
          <p:cNvPr id="3" name="Subtitle 2">
            <a:extLst>
              <a:ext uri="{FF2B5EF4-FFF2-40B4-BE49-F238E27FC236}">
                <a16:creationId xmlns:a16="http://schemas.microsoft.com/office/drawing/2014/main" id="{CAA06036-7362-FD41-D33D-A08A2794C794}"/>
              </a:ext>
            </a:extLst>
          </p:cNvPr>
          <p:cNvSpPr>
            <a:spLocks noGrp="1"/>
          </p:cNvSpPr>
          <p:nvPr>
            <p:ph type="subTitle" idx="1"/>
          </p:nvPr>
        </p:nvSpPr>
        <p:spPr/>
        <p:txBody>
          <a:bodyPr/>
          <a:lstStyle/>
          <a:p>
            <a:r>
              <a:rPr lang="en-US" dirty="0"/>
              <a:t>Harry Pu</a:t>
            </a:r>
          </a:p>
          <a:p>
            <a:r>
              <a:rPr lang="en-US" dirty="0"/>
              <a:t>Samuel Ning</a:t>
            </a:r>
          </a:p>
        </p:txBody>
      </p:sp>
      <p:pic>
        <p:nvPicPr>
          <p:cNvPr id="6" name="Audio 5">
            <a:hlinkClick r:id="" action="ppaction://media"/>
            <a:extLst>
              <a:ext uri="{FF2B5EF4-FFF2-40B4-BE49-F238E27FC236}">
                <a16:creationId xmlns:a16="http://schemas.microsoft.com/office/drawing/2014/main" id="{7CEB2D54-5B97-CEEE-E31A-07EB727423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92000804"/>
      </p:ext>
    </p:extLst>
  </p:cSld>
  <p:clrMapOvr>
    <a:masterClrMapping/>
  </p:clrMapOvr>
  <mc:AlternateContent xmlns:mc="http://schemas.openxmlformats.org/markup-compatibility/2006">
    <mc:Choice xmlns:p14="http://schemas.microsoft.com/office/powerpoint/2010/main" Requires="p14">
      <p:transition spd="slow" p14:dur="2000" advTm="19797"/>
    </mc:Choice>
    <mc:Fallback>
      <p:transition spd="slow" advTm="19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80232-D52A-63CA-5A14-30501F0119B2}"/>
              </a:ext>
            </a:extLst>
          </p:cNvPr>
          <p:cNvSpPr>
            <a:spLocks noGrp="1"/>
          </p:cNvSpPr>
          <p:nvPr>
            <p:ph type="title"/>
          </p:nvPr>
        </p:nvSpPr>
        <p:spPr/>
        <p:txBody>
          <a:bodyPr/>
          <a:lstStyle/>
          <a:p>
            <a:r>
              <a:rPr lang="de-DE" sz="3200" i="1" dirty="0">
                <a:latin typeface="+mn-lt"/>
              </a:rPr>
              <a:t>Simulation </a:t>
            </a:r>
            <a:r>
              <a:rPr lang="de-DE" sz="3200" i="1" dirty="0" err="1">
                <a:latin typeface="+mn-lt"/>
              </a:rPr>
              <a:t>Results</a:t>
            </a:r>
            <a:r>
              <a:rPr lang="de-DE" sz="3200" i="1" dirty="0">
                <a:latin typeface="+mn-lt"/>
              </a:rPr>
              <a:t>: </a:t>
            </a:r>
            <a:r>
              <a:rPr lang="de-DE" sz="3200" i="1" dirty="0">
                <a:effectLst/>
                <a:latin typeface="+mn-lt"/>
                <a:ea typeface="Times New Roman" panose="02020603050405020304" pitchFamily="18" charset="0"/>
              </a:rPr>
              <a:t>Uniform vs. </a:t>
            </a:r>
            <a:r>
              <a:rPr lang="de-DE" sz="3200" i="1" dirty="0" err="1">
                <a:effectLst/>
                <a:latin typeface="+mn-lt"/>
                <a:ea typeface="Times New Roman" panose="02020603050405020304" pitchFamily="18" charset="0"/>
              </a:rPr>
              <a:t>Stratified</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Bandwidth</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allocation in FDMA</a:t>
            </a:r>
            <a:r>
              <a:rPr lang="de-DE" sz="3200" i="1" dirty="0">
                <a:effectLst/>
                <a:latin typeface="+mn-lt"/>
                <a:ea typeface="Times New Roman" panose="02020603050405020304" pitchFamily="18" charset="0"/>
              </a:rPr>
              <a:t> </a:t>
            </a:r>
            <a:endParaRPr lang="en-US" dirty="0">
              <a:latin typeface="+mn-lt"/>
            </a:endParaRPr>
          </a:p>
        </p:txBody>
      </p:sp>
      <p:pic>
        <p:nvPicPr>
          <p:cNvPr id="9" name="Content Placeholder 8" descr="A graph with colorful lines&#10;&#10;Description automatically generated">
            <a:extLst>
              <a:ext uri="{FF2B5EF4-FFF2-40B4-BE49-F238E27FC236}">
                <a16:creationId xmlns:a16="http://schemas.microsoft.com/office/drawing/2014/main" id="{1D826BEA-1D95-E460-359C-59998D890B23}"/>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393356" y="2222029"/>
            <a:ext cx="5454946" cy="3635074"/>
          </a:xfrm>
          <a:prstGeom prst="rect">
            <a:avLst/>
          </a:prstGeom>
        </p:spPr>
      </p:pic>
      <p:pic>
        <p:nvPicPr>
          <p:cNvPr id="10" name="Picture 9" descr="A graph of different colored lines&#10;&#10;Description automatically generated">
            <a:extLst>
              <a:ext uri="{FF2B5EF4-FFF2-40B4-BE49-F238E27FC236}">
                <a16:creationId xmlns:a16="http://schemas.microsoft.com/office/drawing/2014/main" id="{E80F2EC9-504F-2F7D-9A58-6BE9D5ABB69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997145" y="2289991"/>
            <a:ext cx="5254002" cy="3499150"/>
          </a:xfrm>
          <a:prstGeom prst="rect">
            <a:avLst/>
          </a:prstGeom>
        </p:spPr>
      </p:pic>
      <p:sp>
        <p:nvSpPr>
          <p:cNvPr id="11" name="TextBox 10">
            <a:extLst>
              <a:ext uri="{FF2B5EF4-FFF2-40B4-BE49-F238E27FC236}">
                <a16:creationId xmlns:a16="http://schemas.microsoft.com/office/drawing/2014/main" id="{5492A5B4-37E9-999B-3B23-1AA493D9A3ED}"/>
              </a:ext>
            </a:extLst>
          </p:cNvPr>
          <p:cNvSpPr txBox="1"/>
          <p:nvPr/>
        </p:nvSpPr>
        <p:spPr>
          <a:xfrm>
            <a:off x="2236572" y="1760364"/>
            <a:ext cx="1216936" cy="461665"/>
          </a:xfrm>
          <a:prstGeom prst="rect">
            <a:avLst/>
          </a:prstGeom>
          <a:noFill/>
        </p:spPr>
        <p:txBody>
          <a:bodyPr wrap="none" rtlCol="0">
            <a:spAutoFit/>
          </a:bodyPr>
          <a:lstStyle/>
          <a:p>
            <a:r>
              <a:rPr lang="en-US" sz="2400" dirty="0"/>
              <a:t>Uniform</a:t>
            </a:r>
          </a:p>
        </p:txBody>
      </p:sp>
      <p:sp>
        <p:nvSpPr>
          <p:cNvPr id="12" name="TextBox 11">
            <a:extLst>
              <a:ext uri="{FF2B5EF4-FFF2-40B4-BE49-F238E27FC236}">
                <a16:creationId xmlns:a16="http://schemas.microsoft.com/office/drawing/2014/main" id="{A853BBFD-19C4-65F9-706D-CB841BFCC2C7}"/>
              </a:ext>
            </a:extLst>
          </p:cNvPr>
          <p:cNvSpPr txBox="1"/>
          <p:nvPr/>
        </p:nvSpPr>
        <p:spPr>
          <a:xfrm>
            <a:off x="8019535" y="1853514"/>
            <a:ext cx="1328056" cy="461665"/>
          </a:xfrm>
          <a:prstGeom prst="rect">
            <a:avLst/>
          </a:prstGeom>
          <a:noFill/>
        </p:spPr>
        <p:txBody>
          <a:bodyPr wrap="none" rtlCol="0">
            <a:spAutoFit/>
          </a:bodyPr>
          <a:lstStyle/>
          <a:p>
            <a:r>
              <a:rPr lang="en-US" sz="2400" dirty="0"/>
              <a:t>Stratified</a:t>
            </a:r>
            <a:endParaRPr lang="en-US" dirty="0"/>
          </a:p>
        </p:txBody>
      </p:sp>
      <p:pic>
        <p:nvPicPr>
          <p:cNvPr id="16" name="Audio 15">
            <a:hlinkClick r:id="" action="ppaction://media"/>
            <a:extLst>
              <a:ext uri="{FF2B5EF4-FFF2-40B4-BE49-F238E27FC236}">
                <a16:creationId xmlns:a16="http://schemas.microsoft.com/office/drawing/2014/main" id="{81EC925E-708A-BD09-1EA6-F5EC9AEF88C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60453847"/>
      </p:ext>
    </p:extLst>
  </p:cSld>
  <p:clrMapOvr>
    <a:masterClrMapping/>
  </p:clrMapOvr>
  <mc:AlternateContent xmlns:mc="http://schemas.openxmlformats.org/markup-compatibility/2006" xmlns:p14="http://schemas.microsoft.com/office/powerpoint/2010/main">
    <mc:Choice Requires="p14">
      <p:transition spd="slow" p14:dur="2000" advTm="29997"/>
    </mc:Choice>
    <mc:Fallback xmlns="">
      <p:transition spd="slow" advTm="2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4F139-C440-C8DC-E5A1-14BAE9EE034C}"/>
              </a:ext>
            </a:extLst>
          </p:cNvPr>
          <p:cNvSpPr>
            <a:spLocks noGrp="1"/>
          </p:cNvSpPr>
          <p:nvPr>
            <p:ph type="title"/>
          </p:nvPr>
        </p:nvSpPr>
        <p:spPr/>
        <p:txBody>
          <a:bodyPr>
            <a:normAutofit/>
          </a:bodyPr>
          <a:lstStyle/>
          <a:p>
            <a:r>
              <a:rPr lang="de-DE" sz="2400" i="1">
                <a:effectLst/>
                <a:latin typeface="Times New Roman" panose="02020603050405020304" pitchFamily="18" charset="0"/>
                <a:ea typeface="Times New Roman" panose="02020603050405020304" pitchFamily="18" charset="0"/>
              </a:rPr>
              <a:t>FDMA+ TDMA- Reduce idling time slot in TDMA </a:t>
            </a:r>
            <a:endParaRPr lang="en-US" sz="3200"/>
          </a:p>
        </p:txBody>
      </p:sp>
      <p:pic>
        <p:nvPicPr>
          <p:cNvPr id="5" name="Content Placeholder 4" descr="A table with numbers and text&#10;&#10;Description automatically generated with medium confidence">
            <a:extLst>
              <a:ext uri="{FF2B5EF4-FFF2-40B4-BE49-F238E27FC236}">
                <a16:creationId xmlns:a16="http://schemas.microsoft.com/office/drawing/2014/main" id="{E5C0E0E2-6E1C-31D0-82C8-3C13DDB84A5F}"/>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473949" y="1482838"/>
            <a:ext cx="7347878" cy="2240609"/>
          </a:xfrm>
          <a:prstGeom prst="rect">
            <a:avLst/>
          </a:prstGeom>
        </p:spPr>
      </p:pic>
      <p:pic>
        <p:nvPicPr>
          <p:cNvPr id="6" name="Picture 5" descr="A table with numbers and letters&#10;&#10;Description automatically generated">
            <a:extLst>
              <a:ext uri="{FF2B5EF4-FFF2-40B4-BE49-F238E27FC236}">
                <a16:creationId xmlns:a16="http://schemas.microsoft.com/office/drawing/2014/main" id="{886CF3A1-9820-9529-FC6E-72C96A6F2AA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8579" y="3755243"/>
            <a:ext cx="6860059" cy="2861328"/>
          </a:xfrm>
          <a:prstGeom prst="rect">
            <a:avLst/>
          </a:prstGeom>
        </p:spPr>
      </p:pic>
      <p:sp>
        <p:nvSpPr>
          <p:cNvPr id="8" name="TextBox 7">
            <a:extLst>
              <a:ext uri="{FF2B5EF4-FFF2-40B4-BE49-F238E27FC236}">
                <a16:creationId xmlns:a16="http://schemas.microsoft.com/office/drawing/2014/main" id="{C1463B99-BC13-1A29-5DDC-AC7D11AEC802}"/>
              </a:ext>
            </a:extLst>
          </p:cNvPr>
          <p:cNvSpPr txBox="1"/>
          <p:nvPr/>
        </p:nvSpPr>
        <p:spPr>
          <a:xfrm>
            <a:off x="8649730" y="2397211"/>
            <a:ext cx="1096775" cy="523220"/>
          </a:xfrm>
          <a:prstGeom prst="rect">
            <a:avLst/>
          </a:prstGeom>
          <a:noFill/>
        </p:spPr>
        <p:txBody>
          <a:bodyPr wrap="none" rtlCol="0">
            <a:spAutoFit/>
          </a:bodyPr>
          <a:lstStyle/>
          <a:p>
            <a:r>
              <a:rPr lang="en-US" sz="2800"/>
              <a:t>TDMA</a:t>
            </a:r>
          </a:p>
        </p:txBody>
      </p:sp>
      <p:sp>
        <p:nvSpPr>
          <p:cNvPr id="9" name="TextBox 8">
            <a:extLst>
              <a:ext uri="{FF2B5EF4-FFF2-40B4-BE49-F238E27FC236}">
                <a16:creationId xmlns:a16="http://schemas.microsoft.com/office/drawing/2014/main" id="{B4B5CCA0-FD13-6978-E8C5-95077EFD00A1}"/>
              </a:ext>
            </a:extLst>
          </p:cNvPr>
          <p:cNvSpPr txBox="1"/>
          <p:nvPr/>
        </p:nvSpPr>
        <p:spPr>
          <a:xfrm>
            <a:off x="8625016" y="4646141"/>
            <a:ext cx="2342308" cy="523220"/>
          </a:xfrm>
          <a:prstGeom prst="rect">
            <a:avLst/>
          </a:prstGeom>
          <a:noFill/>
        </p:spPr>
        <p:txBody>
          <a:bodyPr wrap="none" rtlCol="0">
            <a:spAutoFit/>
          </a:bodyPr>
          <a:lstStyle/>
          <a:p>
            <a:r>
              <a:rPr lang="en-US" sz="2800"/>
              <a:t>FDMA + TDMA</a:t>
            </a:r>
          </a:p>
        </p:txBody>
      </p:sp>
      <p:pic>
        <p:nvPicPr>
          <p:cNvPr id="3" name="Audio 2">
            <a:hlinkClick r:id="" action="ppaction://media"/>
            <a:extLst>
              <a:ext uri="{FF2B5EF4-FFF2-40B4-BE49-F238E27FC236}">
                <a16:creationId xmlns:a16="http://schemas.microsoft.com/office/drawing/2014/main" id="{5B0A32AA-7249-145C-3212-4621C21946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65255527"/>
      </p:ext>
    </p:extLst>
  </p:cSld>
  <p:clrMapOvr>
    <a:masterClrMapping/>
  </p:clrMapOvr>
  <mc:AlternateContent xmlns:mc="http://schemas.openxmlformats.org/markup-compatibility/2006" xmlns:p14="http://schemas.microsoft.com/office/powerpoint/2010/main">
    <mc:Choice Requires="p14">
      <p:transition spd="slow" p14:dur="2000" advTm="31370"/>
    </mc:Choice>
    <mc:Fallback xmlns="">
      <p:transition spd="slow" advTm="31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2EBAA-664D-D989-7766-D74545E68C9E}"/>
              </a:ext>
            </a:extLst>
          </p:cNvPr>
          <p:cNvSpPr>
            <a:spLocks noGrp="1"/>
          </p:cNvSpPr>
          <p:nvPr>
            <p:ph type="title"/>
          </p:nvPr>
        </p:nvSpPr>
        <p:spPr/>
        <p:txBody>
          <a:bodyPr>
            <a:normAutofit/>
          </a:bodyPr>
          <a:lstStyle/>
          <a:p>
            <a:r>
              <a:rPr lang="en-US" sz="3200"/>
              <a:t>Simulation Results:</a:t>
            </a:r>
            <a:r>
              <a:rPr lang="de-DE" sz="3200" i="1">
                <a:effectLst/>
                <a:latin typeface="Times New Roman" panose="02020603050405020304" pitchFamily="18" charset="0"/>
                <a:ea typeface="Times New Roman" panose="02020603050405020304" pitchFamily="18" charset="0"/>
              </a:rPr>
              <a:t>FDMA+ TDMA</a:t>
            </a:r>
            <a:endParaRPr lang="en-US" sz="3200"/>
          </a:p>
        </p:txBody>
      </p:sp>
      <p:pic>
        <p:nvPicPr>
          <p:cNvPr id="5" name="Content Placeholder 4" descr="A graph of a graph&#10;&#10;Description automatically generated with medium confidence">
            <a:extLst>
              <a:ext uri="{FF2B5EF4-FFF2-40B4-BE49-F238E27FC236}">
                <a16:creationId xmlns:a16="http://schemas.microsoft.com/office/drawing/2014/main" id="{E41F214B-5762-0EE3-2566-7ADA87D83DF9}"/>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203709" y="2099277"/>
            <a:ext cx="5892291" cy="3856679"/>
          </a:xfrm>
          <a:prstGeom prst="rect">
            <a:avLst/>
          </a:prstGeom>
        </p:spPr>
      </p:pic>
      <p:pic>
        <p:nvPicPr>
          <p:cNvPr id="7" name="Picture 6" descr="A graph of a number of data&#10;&#10;Description automatically generated with medium confidence">
            <a:extLst>
              <a:ext uri="{FF2B5EF4-FFF2-40B4-BE49-F238E27FC236}">
                <a16:creationId xmlns:a16="http://schemas.microsoft.com/office/drawing/2014/main" id="{227D40C2-2BA2-B8E3-79C2-B65632BDC1C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96000" y="2198131"/>
            <a:ext cx="5747042" cy="3902555"/>
          </a:xfrm>
          <a:prstGeom prst="rect">
            <a:avLst/>
          </a:prstGeom>
        </p:spPr>
      </p:pic>
      <p:sp>
        <p:nvSpPr>
          <p:cNvPr id="8" name="TextBox 7">
            <a:extLst>
              <a:ext uri="{FF2B5EF4-FFF2-40B4-BE49-F238E27FC236}">
                <a16:creationId xmlns:a16="http://schemas.microsoft.com/office/drawing/2014/main" id="{13179243-D97C-8C58-7E71-080C84CEED80}"/>
              </a:ext>
            </a:extLst>
          </p:cNvPr>
          <p:cNvSpPr txBox="1"/>
          <p:nvPr/>
        </p:nvSpPr>
        <p:spPr>
          <a:xfrm>
            <a:off x="2607276" y="1828800"/>
            <a:ext cx="769763" cy="369332"/>
          </a:xfrm>
          <a:prstGeom prst="rect">
            <a:avLst/>
          </a:prstGeom>
          <a:noFill/>
        </p:spPr>
        <p:txBody>
          <a:bodyPr wrap="none" rtlCol="0">
            <a:spAutoFit/>
          </a:bodyPr>
          <a:lstStyle/>
          <a:p>
            <a:r>
              <a:rPr lang="en-US"/>
              <a:t>TDMA</a:t>
            </a:r>
          </a:p>
        </p:txBody>
      </p:sp>
      <p:sp>
        <p:nvSpPr>
          <p:cNvPr id="9" name="TextBox 8">
            <a:extLst>
              <a:ext uri="{FF2B5EF4-FFF2-40B4-BE49-F238E27FC236}">
                <a16:creationId xmlns:a16="http://schemas.microsoft.com/office/drawing/2014/main" id="{CB9EC00F-DC41-8D01-BEDE-0B944D52E3AD}"/>
              </a:ext>
            </a:extLst>
          </p:cNvPr>
          <p:cNvSpPr txBox="1"/>
          <p:nvPr/>
        </p:nvSpPr>
        <p:spPr>
          <a:xfrm>
            <a:off x="8081319" y="1915297"/>
            <a:ext cx="1516762" cy="369332"/>
          </a:xfrm>
          <a:prstGeom prst="rect">
            <a:avLst/>
          </a:prstGeom>
          <a:noFill/>
        </p:spPr>
        <p:txBody>
          <a:bodyPr wrap="none" rtlCol="0">
            <a:spAutoFit/>
          </a:bodyPr>
          <a:lstStyle/>
          <a:p>
            <a:r>
              <a:rPr lang="en-US"/>
              <a:t>FDMA +TDMA</a:t>
            </a:r>
          </a:p>
        </p:txBody>
      </p:sp>
      <p:sp>
        <p:nvSpPr>
          <p:cNvPr id="10" name="TextBox 9">
            <a:extLst>
              <a:ext uri="{FF2B5EF4-FFF2-40B4-BE49-F238E27FC236}">
                <a16:creationId xmlns:a16="http://schemas.microsoft.com/office/drawing/2014/main" id="{5CD528D6-0934-4059-475F-F449AC8EBAFC}"/>
              </a:ext>
            </a:extLst>
          </p:cNvPr>
          <p:cNvSpPr txBox="1"/>
          <p:nvPr/>
        </p:nvSpPr>
        <p:spPr>
          <a:xfrm>
            <a:off x="6981568" y="833750"/>
            <a:ext cx="3797835" cy="461665"/>
          </a:xfrm>
          <a:prstGeom prst="rect">
            <a:avLst/>
          </a:prstGeom>
          <a:noFill/>
        </p:spPr>
        <p:txBody>
          <a:bodyPr wrap="none" rtlCol="0">
            <a:spAutoFit/>
          </a:bodyPr>
          <a:lstStyle/>
          <a:p>
            <a:r>
              <a:rPr lang="de-DE" sz="2400">
                <a:effectLst/>
                <a:latin typeface="Times New Roman" panose="02020603050405020304" pitchFamily="18" charset="0"/>
                <a:ea typeface="Times New Roman" panose="02020603050405020304" pitchFamily="18" charset="0"/>
              </a:rPr>
              <a:t>39%  increase in  throughput</a:t>
            </a:r>
            <a:r>
              <a:rPr lang="en-CA" sz="2400">
                <a:effectLst/>
              </a:rPr>
              <a:t> </a:t>
            </a:r>
            <a:endParaRPr lang="en-US" sz="2400"/>
          </a:p>
        </p:txBody>
      </p:sp>
      <p:pic>
        <p:nvPicPr>
          <p:cNvPr id="20" name="Audio 19">
            <a:hlinkClick r:id="" action="ppaction://media"/>
            <a:extLst>
              <a:ext uri="{FF2B5EF4-FFF2-40B4-BE49-F238E27FC236}">
                <a16:creationId xmlns:a16="http://schemas.microsoft.com/office/drawing/2014/main" id="{4A40AB5B-26AD-2849-5864-CA498F3ECD3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15796311"/>
      </p:ext>
    </p:extLst>
  </p:cSld>
  <p:clrMapOvr>
    <a:masterClrMapping/>
  </p:clrMapOvr>
  <mc:AlternateContent xmlns:mc="http://schemas.openxmlformats.org/markup-compatibility/2006" xmlns:p14="http://schemas.microsoft.com/office/powerpoint/2010/main">
    <mc:Choice Requires="p14">
      <p:transition spd="slow" p14:dur="2000" advTm="40779"/>
    </mc:Choice>
    <mc:Fallback xmlns="">
      <p:transition spd="slow" advTm="40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B6FFB-8A78-945B-B96B-1C6D8B35D978}"/>
              </a:ext>
            </a:extLst>
          </p:cNvPr>
          <p:cNvSpPr>
            <a:spLocks noGrp="1"/>
          </p:cNvSpPr>
          <p:nvPr>
            <p:ph type="title"/>
          </p:nvPr>
        </p:nvSpPr>
        <p:spPr/>
        <p:txBody>
          <a:bodyPr>
            <a:normAutofit/>
          </a:bodyPr>
          <a:lstStyle/>
          <a:p>
            <a:r>
              <a:rPr lang="en-US" sz="3600"/>
              <a:t>Simulation Results:</a:t>
            </a:r>
            <a:r>
              <a:rPr lang="de-DE" sz="3600" i="1">
                <a:effectLst/>
                <a:latin typeface="Times New Roman" panose="02020603050405020304" pitchFamily="18" charset="0"/>
                <a:ea typeface="Times New Roman" panose="02020603050405020304" pitchFamily="18" charset="0"/>
              </a:rPr>
              <a:t>FDMA+ TDMA.</a:t>
            </a:r>
            <a:endParaRPr lang="en-US" sz="3600"/>
          </a:p>
        </p:txBody>
      </p:sp>
      <p:pic>
        <p:nvPicPr>
          <p:cNvPr id="4" name="Content Placeholder 3" descr="A graph showing a line of data&#10;&#10;Description automatically generated with medium confidence">
            <a:extLst>
              <a:ext uri="{FF2B5EF4-FFF2-40B4-BE49-F238E27FC236}">
                <a16:creationId xmlns:a16="http://schemas.microsoft.com/office/drawing/2014/main" id="{BFA1AF22-4869-D974-8C30-41F60FCF952E}"/>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838200" y="1690687"/>
            <a:ext cx="8442434" cy="4522733"/>
          </a:xfrm>
          <a:prstGeom prst="rect">
            <a:avLst/>
          </a:prstGeom>
        </p:spPr>
      </p:pic>
      <p:pic>
        <p:nvPicPr>
          <p:cNvPr id="8" name="Audio 7">
            <a:hlinkClick r:id="" action="ppaction://media"/>
            <a:extLst>
              <a:ext uri="{FF2B5EF4-FFF2-40B4-BE49-F238E27FC236}">
                <a16:creationId xmlns:a16="http://schemas.microsoft.com/office/drawing/2014/main" id="{3BBC7D5A-B420-F221-C692-569E76B83B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72233052"/>
      </p:ext>
    </p:extLst>
  </p:cSld>
  <p:clrMapOvr>
    <a:masterClrMapping/>
  </p:clrMapOvr>
  <mc:AlternateContent xmlns:mc="http://schemas.openxmlformats.org/markup-compatibility/2006" xmlns:p14="http://schemas.microsoft.com/office/powerpoint/2010/main">
    <mc:Choice Requires="p14">
      <p:transition spd="slow" p14:dur="2000" advTm="39792"/>
    </mc:Choice>
    <mc:Fallback xmlns="">
      <p:transition spd="slow" advTm="39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0B6E9-3CFF-8CA1-2B6B-5E1A0AB2BC4A}"/>
              </a:ext>
            </a:extLst>
          </p:cNvPr>
          <p:cNvSpPr>
            <a:spLocks noGrp="1"/>
          </p:cNvSpPr>
          <p:nvPr>
            <p:ph type="title"/>
          </p:nvPr>
        </p:nvSpPr>
        <p:spPr/>
        <p:txBody>
          <a:bodyPr>
            <a:normAutofit/>
          </a:bodyPr>
          <a:lstStyle/>
          <a:p>
            <a:r>
              <a:rPr lang="en-US" sz="4000"/>
              <a:t>FDMA+ TDMA with Dynamic Slot Allocation</a:t>
            </a:r>
          </a:p>
        </p:txBody>
      </p:sp>
      <p:pic>
        <p:nvPicPr>
          <p:cNvPr id="4" name="Content Placeholder 3" descr="A table with numbers and letters&#10;&#10;Description automatically generated">
            <a:extLst>
              <a:ext uri="{FF2B5EF4-FFF2-40B4-BE49-F238E27FC236}">
                <a16:creationId xmlns:a16="http://schemas.microsoft.com/office/drawing/2014/main" id="{A12DE5D1-063D-4070-9B82-AB65146419C4}"/>
              </a:ext>
            </a:extLst>
          </p:cNvPr>
          <p:cNvPicPr>
            <a:picLocks noGrp="1" noChangeAspect="1"/>
          </p:cNvPicPr>
          <p:nvPr>
            <p:ph idx="1"/>
          </p:nvPr>
        </p:nvPicPr>
        <p:blipFill rotWithShape="1">
          <a:blip r:embed="rId5" cstate="print">
            <a:extLst>
              <a:ext uri="{28A0092B-C50C-407E-A947-70E740481C1C}">
                <a14:useLocalDpi xmlns:a14="http://schemas.microsoft.com/office/drawing/2010/main" val="0"/>
              </a:ext>
            </a:extLst>
          </a:blip>
          <a:srcRect l="12255"/>
          <a:stretch/>
        </p:blipFill>
        <p:spPr>
          <a:xfrm>
            <a:off x="-1" y="2063168"/>
            <a:ext cx="5498757" cy="3620937"/>
          </a:xfrm>
          <a:prstGeom prst="rect">
            <a:avLst/>
          </a:prstGeom>
        </p:spPr>
      </p:pic>
      <p:sp>
        <p:nvSpPr>
          <p:cNvPr id="6" name="TextBox 5">
            <a:extLst>
              <a:ext uri="{FF2B5EF4-FFF2-40B4-BE49-F238E27FC236}">
                <a16:creationId xmlns:a16="http://schemas.microsoft.com/office/drawing/2014/main" id="{7CAABA31-89F8-23AD-BD63-F3598A525571}"/>
              </a:ext>
            </a:extLst>
          </p:cNvPr>
          <p:cNvSpPr txBox="1"/>
          <p:nvPr/>
        </p:nvSpPr>
        <p:spPr>
          <a:xfrm>
            <a:off x="880688" y="1693836"/>
            <a:ext cx="2514150" cy="400110"/>
          </a:xfrm>
          <a:prstGeom prst="rect">
            <a:avLst/>
          </a:prstGeom>
          <a:noFill/>
        </p:spPr>
        <p:txBody>
          <a:bodyPr wrap="none" rtlCol="0">
            <a:spAutoFit/>
          </a:bodyPr>
          <a:lstStyle/>
          <a:p>
            <a:r>
              <a:rPr lang="en-US" sz="2000"/>
              <a:t>Regular FDMA +TDMA</a:t>
            </a:r>
          </a:p>
        </p:txBody>
      </p:sp>
      <p:sp>
        <p:nvSpPr>
          <p:cNvPr id="7" name="TextBox 6">
            <a:extLst>
              <a:ext uri="{FF2B5EF4-FFF2-40B4-BE49-F238E27FC236}">
                <a16:creationId xmlns:a16="http://schemas.microsoft.com/office/drawing/2014/main" id="{509E2BF7-2F3B-EA4F-455A-30AA7B637C07}"/>
              </a:ext>
            </a:extLst>
          </p:cNvPr>
          <p:cNvSpPr txBox="1"/>
          <p:nvPr/>
        </p:nvSpPr>
        <p:spPr>
          <a:xfrm>
            <a:off x="5846751" y="1663058"/>
            <a:ext cx="4372672" cy="461665"/>
          </a:xfrm>
          <a:prstGeom prst="rect">
            <a:avLst/>
          </a:prstGeom>
          <a:noFill/>
        </p:spPr>
        <p:txBody>
          <a:bodyPr wrap="none" rtlCol="0">
            <a:spAutoFit/>
          </a:bodyPr>
          <a:lstStyle/>
          <a:p>
            <a:r>
              <a:rPr lang="en-US" sz="2400"/>
              <a:t>With dynamic time slot allocation</a:t>
            </a:r>
          </a:p>
        </p:txBody>
      </p:sp>
      <p:pic>
        <p:nvPicPr>
          <p:cNvPr id="10" name="Audio 9">
            <a:hlinkClick r:id="" action="ppaction://media"/>
            <a:extLst>
              <a:ext uri="{FF2B5EF4-FFF2-40B4-BE49-F238E27FC236}">
                <a16:creationId xmlns:a16="http://schemas.microsoft.com/office/drawing/2014/main" id="{6F0F238B-29F5-85B6-F544-20152D6DF7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pic>
        <p:nvPicPr>
          <p:cNvPr id="3" name="Picture 2" descr="A white table with colorful labels&#10;&#10;Description automatically generated with medium confidence">
            <a:extLst>
              <a:ext uri="{FF2B5EF4-FFF2-40B4-BE49-F238E27FC236}">
                <a16:creationId xmlns:a16="http://schemas.microsoft.com/office/drawing/2014/main" id="{B902202C-A66D-E010-B163-03075EC06C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46751" y="2383180"/>
            <a:ext cx="5906110" cy="2980911"/>
          </a:xfrm>
          <a:prstGeom prst="rect">
            <a:avLst/>
          </a:prstGeom>
        </p:spPr>
      </p:pic>
    </p:spTree>
    <p:extLst>
      <p:ext uri="{BB962C8B-B14F-4D97-AF65-F5344CB8AC3E}">
        <p14:creationId xmlns:p14="http://schemas.microsoft.com/office/powerpoint/2010/main" val="1833862523"/>
      </p:ext>
    </p:extLst>
  </p:cSld>
  <p:clrMapOvr>
    <a:masterClrMapping/>
  </p:clrMapOvr>
  <mc:AlternateContent xmlns:mc="http://schemas.openxmlformats.org/markup-compatibility/2006" xmlns:p14="http://schemas.microsoft.com/office/powerpoint/2010/main">
    <mc:Choice Requires="p14">
      <p:transition spd="slow" p14:dur="2000" advTm="47697"/>
    </mc:Choice>
    <mc:Fallback xmlns="">
      <p:transition spd="slow" advTm="47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DCAF-67E0-881C-C636-443E45B84E3C}"/>
              </a:ext>
            </a:extLst>
          </p:cNvPr>
          <p:cNvSpPr>
            <a:spLocks noGrp="1"/>
          </p:cNvSpPr>
          <p:nvPr>
            <p:ph type="title"/>
          </p:nvPr>
        </p:nvSpPr>
        <p:spPr/>
        <p:txBody>
          <a:bodyPr>
            <a:normAutofit/>
          </a:bodyPr>
          <a:lstStyle/>
          <a:p>
            <a:r>
              <a:rPr lang="en-US" sz="3200"/>
              <a:t>Simulation Results: FDMA+ TDMA with Dynamic Slot Allocation</a:t>
            </a:r>
          </a:p>
        </p:txBody>
      </p:sp>
      <p:pic>
        <p:nvPicPr>
          <p:cNvPr id="4" name="Content Placeholder 3" descr="A graph of a number of packets&#10;&#10;Description automatically generated with medium confidence">
            <a:extLst>
              <a:ext uri="{FF2B5EF4-FFF2-40B4-BE49-F238E27FC236}">
                <a16:creationId xmlns:a16="http://schemas.microsoft.com/office/drawing/2014/main" id="{0462B8B9-E003-5F89-7FA6-80EB4C6DBBAA}"/>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455826" y="1568215"/>
            <a:ext cx="6402173" cy="3708120"/>
          </a:xfrm>
          <a:prstGeom prst="rect">
            <a:avLst/>
          </a:prstGeom>
        </p:spPr>
      </p:pic>
      <p:sp>
        <p:nvSpPr>
          <p:cNvPr id="6" name="TextBox 5">
            <a:extLst>
              <a:ext uri="{FF2B5EF4-FFF2-40B4-BE49-F238E27FC236}">
                <a16:creationId xmlns:a16="http://schemas.microsoft.com/office/drawing/2014/main" id="{0B0E84A7-1D09-C0B2-02BC-6552F21DCFD9}"/>
              </a:ext>
            </a:extLst>
          </p:cNvPr>
          <p:cNvSpPr txBox="1"/>
          <p:nvPr/>
        </p:nvSpPr>
        <p:spPr>
          <a:xfrm>
            <a:off x="908852" y="5463762"/>
            <a:ext cx="5975418" cy="1015663"/>
          </a:xfrm>
          <a:prstGeom prst="rect">
            <a:avLst/>
          </a:prstGeom>
          <a:noFill/>
        </p:spPr>
        <p:txBody>
          <a:bodyPr wrap="none" rtlCol="0">
            <a:spAutoFit/>
          </a:bodyPr>
          <a:lstStyle/>
          <a:p>
            <a:r>
              <a:rPr lang="en-US" sz="2000"/>
              <a:t>268 frames -&gt; 466 frames. </a:t>
            </a:r>
          </a:p>
          <a:p>
            <a:r>
              <a:rPr lang="en-US" sz="2000"/>
              <a:t>Throughput: 74% higher than without dynamic time slot</a:t>
            </a:r>
          </a:p>
          <a:p>
            <a:r>
              <a:rPr lang="en-US" sz="2000"/>
              <a:t>Allocation.</a:t>
            </a:r>
          </a:p>
        </p:txBody>
      </p:sp>
      <p:pic>
        <p:nvPicPr>
          <p:cNvPr id="8" name="Picture 7" descr="A graph of a number of data&#10;&#10;Description automatically generated">
            <a:extLst>
              <a:ext uri="{FF2B5EF4-FFF2-40B4-BE49-F238E27FC236}">
                <a16:creationId xmlns:a16="http://schemas.microsoft.com/office/drawing/2014/main" id="{6CA2E1F7-8692-9C41-D305-ECE111DC0E8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57999" y="1931211"/>
            <a:ext cx="4681271" cy="2995575"/>
          </a:xfrm>
          <a:prstGeom prst="rect">
            <a:avLst/>
          </a:prstGeom>
        </p:spPr>
      </p:pic>
      <p:sp>
        <p:nvSpPr>
          <p:cNvPr id="9" name="Oval 8">
            <a:extLst>
              <a:ext uri="{FF2B5EF4-FFF2-40B4-BE49-F238E27FC236}">
                <a16:creationId xmlns:a16="http://schemas.microsoft.com/office/drawing/2014/main" id="{78A7FE10-0CB8-78F1-1259-763ABB5491EB}"/>
              </a:ext>
            </a:extLst>
          </p:cNvPr>
          <p:cNvSpPr/>
          <p:nvPr/>
        </p:nvSpPr>
        <p:spPr>
          <a:xfrm>
            <a:off x="9811266" y="3428999"/>
            <a:ext cx="988540" cy="97000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0000"/>
                </a:solidFill>
              </a:ln>
            </a:endParaRPr>
          </a:p>
        </p:txBody>
      </p:sp>
      <p:sp>
        <p:nvSpPr>
          <p:cNvPr id="10" name="TextBox 9">
            <a:extLst>
              <a:ext uri="{FF2B5EF4-FFF2-40B4-BE49-F238E27FC236}">
                <a16:creationId xmlns:a16="http://schemas.microsoft.com/office/drawing/2014/main" id="{4881CF48-5EC2-8A07-76D5-12D001A9500C}"/>
              </a:ext>
            </a:extLst>
          </p:cNvPr>
          <p:cNvSpPr txBox="1"/>
          <p:nvPr/>
        </p:nvSpPr>
        <p:spPr>
          <a:xfrm>
            <a:off x="7229359" y="5527460"/>
            <a:ext cx="4962641" cy="369332"/>
          </a:xfrm>
          <a:prstGeom prst="rect">
            <a:avLst/>
          </a:prstGeom>
          <a:noFill/>
        </p:spPr>
        <p:txBody>
          <a:bodyPr wrap="none" rtlCol="0">
            <a:spAutoFit/>
          </a:bodyPr>
          <a:lstStyle/>
          <a:p>
            <a:r>
              <a:rPr lang="en-US"/>
              <a:t>Node with higher data load strats to pick up speed.</a:t>
            </a:r>
          </a:p>
        </p:txBody>
      </p:sp>
      <p:pic>
        <p:nvPicPr>
          <p:cNvPr id="5" name="Audio 4">
            <a:hlinkClick r:id="" action="ppaction://media"/>
            <a:extLst>
              <a:ext uri="{FF2B5EF4-FFF2-40B4-BE49-F238E27FC236}">
                <a16:creationId xmlns:a16="http://schemas.microsoft.com/office/drawing/2014/main" id="{CC1A3D4A-70CD-13C4-4965-041BF5E9461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83597625"/>
      </p:ext>
    </p:extLst>
  </p:cSld>
  <p:clrMapOvr>
    <a:masterClrMapping/>
  </p:clrMapOvr>
  <mc:AlternateContent xmlns:mc="http://schemas.openxmlformats.org/markup-compatibility/2006" xmlns:p14="http://schemas.microsoft.com/office/powerpoint/2010/main">
    <mc:Choice Requires="p14">
      <p:transition spd="slow" p14:dur="2000" advTm="74808"/>
    </mc:Choice>
    <mc:Fallback xmlns="">
      <p:transition spd="slow" advTm="74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A5083-87BE-1770-466E-D4EC827DA4EE}"/>
              </a:ext>
            </a:extLst>
          </p:cNvPr>
          <p:cNvSpPr>
            <a:spLocks noGrp="1"/>
          </p:cNvSpPr>
          <p:nvPr>
            <p:ph type="title"/>
          </p:nvPr>
        </p:nvSpPr>
        <p:spPr/>
        <p:txBody>
          <a:bodyPr>
            <a:normAutofit/>
          </a:bodyPr>
          <a:lstStyle/>
          <a:p>
            <a:r>
              <a:rPr lang="en-US" sz="4000"/>
              <a:t>FDMA + Random Accesss</a:t>
            </a:r>
          </a:p>
        </p:txBody>
      </p:sp>
      <p:pic>
        <p:nvPicPr>
          <p:cNvPr id="4" name="Content Placeholder 3" descr="A person pointing at a white square&#10;&#10;Description automatically generated">
            <a:extLst>
              <a:ext uri="{FF2B5EF4-FFF2-40B4-BE49-F238E27FC236}">
                <a16:creationId xmlns:a16="http://schemas.microsoft.com/office/drawing/2014/main" id="{887D0838-E4CF-191F-36C1-46741CEAC676}"/>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1007762" y="2430784"/>
            <a:ext cx="4083221" cy="3817812"/>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DAC06D2-A7F6-1EB7-2721-76EA0C7B8D8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49886" y="2397848"/>
            <a:ext cx="5703914" cy="3160648"/>
          </a:xfrm>
          <a:prstGeom prst="rect">
            <a:avLst/>
          </a:prstGeom>
        </p:spPr>
      </p:pic>
      <p:sp>
        <p:nvSpPr>
          <p:cNvPr id="6" name="TextBox 5">
            <a:extLst>
              <a:ext uri="{FF2B5EF4-FFF2-40B4-BE49-F238E27FC236}">
                <a16:creationId xmlns:a16="http://schemas.microsoft.com/office/drawing/2014/main" id="{C1AC2FE2-D2CF-0B3F-57EF-7A2395AF7758}"/>
              </a:ext>
            </a:extLst>
          </p:cNvPr>
          <p:cNvSpPr txBox="1"/>
          <p:nvPr/>
        </p:nvSpPr>
        <p:spPr>
          <a:xfrm>
            <a:off x="1618735" y="1829903"/>
            <a:ext cx="2130711" cy="461665"/>
          </a:xfrm>
          <a:prstGeom prst="rect">
            <a:avLst/>
          </a:prstGeom>
          <a:noFill/>
        </p:spPr>
        <p:txBody>
          <a:bodyPr wrap="none" rtlCol="0">
            <a:spAutoFit/>
          </a:bodyPr>
          <a:lstStyle/>
          <a:p>
            <a:r>
              <a:rPr lang="en-US" sz="2400"/>
              <a:t>Random Access</a:t>
            </a:r>
          </a:p>
        </p:txBody>
      </p:sp>
      <p:sp>
        <p:nvSpPr>
          <p:cNvPr id="7" name="TextBox 6">
            <a:extLst>
              <a:ext uri="{FF2B5EF4-FFF2-40B4-BE49-F238E27FC236}">
                <a16:creationId xmlns:a16="http://schemas.microsoft.com/office/drawing/2014/main" id="{A1B88C5F-0226-D137-00C6-7D56A351F7EF}"/>
              </a:ext>
            </a:extLst>
          </p:cNvPr>
          <p:cNvSpPr txBox="1"/>
          <p:nvPr/>
        </p:nvSpPr>
        <p:spPr>
          <a:xfrm>
            <a:off x="7070145" y="1789824"/>
            <a:ext cx="3193503" cy="461665"/>
          </a:xfrm>
          <a:prstGeom prst="rect">
            <a:avLst/>
          </a:prstGeom>
          <a:noFill/>
        </p:spPr>
        <p:txBody>
          <a:bodyPr wrap="none" rtlCol="0">
            <a:spAutoFit/>
          </a:bodyPr>
          <a:lstStyle/>
          <a:p>
            <a:r>
              <a:rPr lang="en-US" sz="2400"/>
              <a:t>FDMA + Random Access</a:t>
            </a:r>
          </a:p>
        </p:txBody>
      </p:sp>
      <p:pic>
        <p:nvPicPr>
          <p:cNvPr id="25" name="Audio 24">
            <a:hlinkClick r:id="" action="ppaction://media"/>
            <a:extLst>
              <a:ext uri="{FF2B5EF4-FFF2-40B4-BE49-F238E27FC236}">
                <a16:creationId xmlns:a16="http://schemas.microsoft.com/office/drawing/2014/main" id="{A938A554-9A6C-ADE9-1266-630D0D8BA87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0448376"/>
      </p:ext>
    </p:extLst>
  </p:cSld>
  <p:clrMapOvr>
    <a:masterClrMapping/>
  </p:clrMapOvr>
  <mc:AlternateContent xmlns:mc="http://schemas.openxmlformats.org/markup-compatibility/2006" xmlns:p14="http://schemas.microsoft.com/office/powerpoint/2010/main">
    <mc:Choice Requires="p14">
      <p:transition spd="slow" p14:dur="2000" advTm="43200"/>
    </mc:Choice>
    <mc:Fallback xmlns="">
      <p:transition spd="slow" advTm="43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B0FE-B700-A164-E3D2-EADE782DA2E0}"/>
              </a:ext>
            </a:extLst>
          </p:cNvPr>
          <p:cNvSpPr>
            <a:spLocks noGrp="1"/>
          </p:cNvSpPr>
          <p:nvPr>
            <p:ph type="title"/>
          </p:nvPr>
        </p:nvSpPr>
        <p:spPr/>
        <p:txBody>
          <a:bodyPr/>
          <a:lstStyle/>
          <a:p>
            <a:r>
              <a:rPr lang="en-US"/>
              <a:t>Simulation Result: FDMA + Random Access</a:t>
            </a:r>
          </a:p>
        </p:txBody>
      </p:sp>
      <p:pic>
        <p:nvPicPr>
          <p:cNvPr id="4" name="Content Placeholder 3" descr="A graph with red and blue bars&#10;&#10;Description automatically generated">
            <a:extLst>
              <a:ext uri="{FF2B5EF4-FFF2-40B4-BE49-F238E27FC236}">
                <a16:creationId xmlns:a16="http://schemas.microsoft.com/office/drawing/2014/main" id="{3702B30B-EF58-6767-F901-C67FADDC9BC3}"/>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248680" y="2613561"/>
            <a:ext cx="5077082" cy="3181757"/>
          </a:xfrm>
          <a:prstGeom prst="rect">
            <a:avLst/>
          </a:prstGeom>
        </p:spPr>
      </p:pic>
      <p:sp>
        <p:nvSpPr>
          <p:cNvPr id="5" name="TextBox 4">
            <a:extLst>
              <a:ext uri="{FF2B5EF4-FFF2-40B4-BE49-F238E27FC236}">
                <a16:creationId xmlns:a16="http://schemas.microsoft.com/office/drawing/2014/main" id="{3E48A418-FB9D-5DB3-D3F7-8D11AF3290F7}"/>
              </a:ext>
            </a:extLst>
          </p:cNvPr>
          <p:cNvSpPr txBox="1"/>
          <p:nvPr/>
        </p:nvSpPr>
        <p:spPr>
          <a:xfrm>
            <a:off x="457199" y="1782792"/>
            <a:ext cx="4557979" cy="400110"/>
          </a:xfrm>
          <a:prstGeom prst="rect">
            <a:avLst/>
          </a:prstGeom>
          <a:noFill/>
        </p:spPr>
        <p:txBody>
          <a:bodyPr wrap="none" rtlCol="0">
            <a:spAutoFit/>
          </a:bodyPr>
          <a:lstStyle/>
          <a:p>
            <a:r>
              <a:rPr lang="en-US" sz="2000"/>
              <a:t>Random Access: High collision rate: 45.8%</a:t>
            </a:r>
          </a:p>
        </p:txBody>
      </p:sp>
      <p:pic>
        <p:nvPicPr>
          <p:cNvPr id="8" name="Picture 7" descr="A graph with blue and red squares&#10;&#10;Description automatically generated">
            <a:extLst>
              <a:ext uri="{FF2B5EF4-FFF2-40B4-BE49-F238E27FC236}">
                <a16:creationId xmlns:a16="http://schemas.microsoft.com/office/drawing/2014/main" id="{6A4988B7-A0A3-829E-145C-45523025750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605771" y="2748445"/>
            <a:ext cx="6098450" cy="3318723"/>
          </a:xfrm>
          <a:prstGeom prst="rect">
            <a:avLst/>
          </a:prstGeom>
        </p:spPr>
      </p:pic>
      <p:sp>
        <p:nvSpPr>
          <p:cNvPr id="10" name="TextBox 9">
            <a:extLst>
              <a:ext uri="{FF2B5EF4-FFF2-40B4-BE49-F238E27FC236}">
                <a16:creationId xmlns:a16="http://schemas.microsoft.com/office/drawing/2014/main" id="{DE92ED30-6438-BC4D-F160-C0B2B32402D9}"/>
              </a:ext>
            </a:extLst>
          </p:cNvPr>
          <p:cNvSpPr txBox="1"/>
          <p:nvPr/>
        </p:nvSpPr>
        <p:spPr>
          <a:xfrm>
            <a:off x="6264876" y="1890584"/>
            <a:ext cx="5098383" cy="369332"/>
          </a:xfrm>
          <a:prstGeom prst="rect">
            <a:avLst/>
          </a:prstGeom>
          <a:noFill/>
        </p:spPr>
        <p:txBody>
          <a:bodyPr wrap="none" rtlCol="0">
            <a:spAutoFit/>
          </a:bodyPr>
          <a:lstStyle/>
          <a:p>
            <a:r>
              <a:rPr lang="en-US"/>
              <a:t>FDMA + Random Access: Lower Collision rate: 22.7%</a:t>
            </a:r>
          </a:p>
        </p:txBody>
      </p:sp>
      <p:sp>
        <p:nvSpPr>
          <p:cNvPr id="11" name="TextBox 10">
            <a:extLst>
              <a:ext uri="{FF2B5EF4-FFF2-40B4-BE49-F238E27FC236}">
                <a16:creationId xmlns:a16="http://schemas.microsoft.com/office/drawing/2014/main" id="{942F6A5D-D1FB-CC74-0F27-CA8F73663DD0}"/>
              </a:ext>
            </a:extLst>
          </p:cNvPr>
          <p:cNvSpPr txBox="1"/>
          <p:nvPr/>
        </p:nvSpPr>
        <p:spPr>
          <a:xfrm>
            <a:off x="1680771" y="6123543"/>
            <a:ext cx="6668813" cy="369332"/>
          </a:xfrm>
          <a:prstGeom prst="rect">
            <a:avLst/>
          </a:prstGeom>
          <a:noFill/>
        </p:spPr>
        <p:txBody>
          <a:bodyPr wrap="none" rtlCol="0">
            <a:spAutoFit/>
          </a:bodyPr>
          <a:lstStyle/>
          <a:p>
            <a:r>
              <a:rPr lang="de-DE">
                <a:latin typeface="Times New Roman" panose="02020603050405020304" pitchFamily="18" charset="0"/>
                <a:ea typeface="Times New Roman" panose="02020603050405020304" pitchFamily="18" charset="0"/>
              </a:rPr>
              <a:t>T</a:t>
            </a:r>
            <a:r>
              <a:rPr lang="de-DE" sz="1800">
                <a:effectLst/>
                <a:latin typeface="Times New Roman" panose="02020603050405020304" pitchFamily="18" charset="0"/>
                <a:ea typeface="Times New Roman" panose="02020603050405020304" pitchFamily="18" charset="0"/>
              </a:rPr>
              <a:t>hroughput  improves by 16.5%, from 0.38 to 0.46 packets/time unit.</a:t>
            </a:r>
            <a:r>
              <a:rPr lang="en-CA">
                <a:effectLst/>
              </a:rPr>
              <a:t> </a:t>
            </a:r>
            <a:endParaRPr lang="en-US"/>
          </a:p>
        </p:txBody>
      </p:sp>
      <p:pic>
        <p:nvPicPr>
          <p:cNvPr id="24" name="Audio 23">
            <a:hlinkClick r:id="" action="ppaction://media"/>
            <a:extLst>
              <a:ext uri="{FF2B5EF4-FFF2-40B4-BE49-F238E27FC236}">
                <a16:creationId xmlns:a16="http://schemas.microsoft.com/office/drawing/2014/main" id="{16A2AF33-BC28-4BAB-E101-D8922FB3EE6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95179152"/>
      </p:ext>
    </p:extLst>
  </p:cSld>
  <p:clrMapOvr>
    <a:masterClrMapping/>
  </p:clrMapOvr>
  <mc:AlternateContent xmlns:mc="http://schemas.openxmlformats.org/markup-compatibility/2006" xmlns:p14="http://schemas.microsoft.com/office/powerpoint/2010/main">
    <mc:Choice Requires="p14">
      <p:transition spd="slow" p14:dur="2000" advTm="49056"/>
    </mc:Choice>
    <mc:Fallback xmlns="">
      <p:transition spd="slow" advTm="49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CE3C-DCC9-1896-3726-A3091CD21398}"/>
              </a:ext>
            </a:extLst>
          </p:cNvPr>
          <p:cNvSpPr>
            <a:spLocks noGrp="1"/>
          </p:cNvSpPr>
          <p:nvPr>
            <p:ph type="title"/>
          </p:nvPr>
        </p:nvSpPr>
        <p:spPr/>
        <p:txBody>
          <a:bodyPr>
            <a:normAutofit/>
          </a:bodyPr>
          <a:lstStyle/>
          <a:p>
            <a:r>
              <a:rPr lang="en-CA" b="0" i="0" u="none" strike="noStrike">
                <a:solidFill>
                  <a:srgbClr val="0D0D0D"/>
                </a:solidFill>
                <a:effectLst/>
              </a:rPr>
              <a:t>Selective Repeat Protocol</a:t>
            </a:r>
            <a:endParaRPr lang="en-US"/>
          </a:p>
        </p:txBody>
      </p:sp>
      <p:sp>
        <p:nvSpPr>
          <p:cNvPr id="3" name="Content Placeholder 2">
            <a:extLst>
              <a:ext uri="{FF2B5EF4-FFF2-40B4-BE49-F238E27FC236}">
                <a16:creationId xmlns:a16="http://schemas.microsoft.com/office/drawing/2014/main" id="{2B62CF80-0914-43B2-4197-BED641DBE9B4}"/>
              </a:ext>
            </a:extLst>
          </p:cNvPr>
          <p:cNvSpPr>
            <a:spLocks noGrp="1"/>
          </p:cNvSpPr>
          <p:nvPr>
            <p:ph idx="1"/>
          </p:nvPr>
        </p:nvSpPr>
        <p:spPr/>
        <p:txBody>
          <a:bodyPr>
            <a:normAutofit/>
          </a:bodyPr>
          <a:lstStyle/>
          <a:p>
            <a:pPr algn="l">
              <a:buFont typeface="Arial" panose="020B0604020202020204" pitchFamily="34" charset="0"/>
              <a:buChar char="•"/>
            </a:pPr>
            <a:r>
              <a:rPr lang="en-CA" b="0" i="0" u="none" strike="noStrike">
                <a:solidFill>
                  <a:srgbClr val="0D0D0D"/>
                </a:solidFill>
                <a:effectLst/>
                <a:latin typeface="+mj-lt"/>
              </a:rPr>
              <a:t>Sender and receiver both manage a window size.</a:t>
            </a:r>
          </a:p>
          <a:p>
            <a:pPr algn="l">
              <a:buFont typeface="Arial" panose="020B0604020202020204" pitchFamily="34" charset="0"/>
              <a:buChar char="•"/>
            </a:pPr>
            <a:r>
              <a:rPr lang="en-CA" b="0" i="0" u="none" strike="noStrike">
                <a:solidFill>
                  <a:srgbClr val="0D0D0D"/>
                </a:solidFill>
                <a:effectLst/>
                <a:latin typeface="+mj-lt"/>
              </a:rPr>
              <a:t>Each frame has a sequence number to track order.</a:t>
            </a:r>
          </a:p>
          <a:p>
            <a:pPr algn="l">
              <a:buFont typeface="Arial" panose="020B0604020202020204" pitchFamily="34" charset="0"/>
              <a:buChar char="•"/>
            </a:pPr>
            <a:r>
              <a:rPr lang="en-CA" b="0" i="0" u="none" strike="noStrike">
                <a:solidFill>
                  <a:srgbClr val="0D0D0D"/>
                </a:solidFill>
                <a:effectLst/>
                <a:latin typeface="+mj-lt"/>
              </a:rPr>
              <a:t>Sender sends frames within its window and times them.</a:t>
            </a:r>
          </a:p>
          <a:p>
            <a:pPr algn="l">
              <a:buFont typeface="Arial" panose="020B0604020202020204" pitchFamily="34" charset="0"/>
              <a:buChar char="•"/>
            </a:pPr>
            <a:r>
              <a:rPr lang="en-CA" b="0" i="0" u="none" strike="noStrike">
                <a:solidFill>
                  <a:srgbClr val="0D0D0D"/>
                </a:solidFill>
                <a:effectLst/>
                <a:latin typeface="+mj-lt"/>
              </a:rPr>
              <a:t>If a frame times out (no acknowledgment), it's assumed lost and resent.</a:t>
            </a:r>
          </a:p>
          <a:p>
            <a:pPr algn="l">
              <a:buFont typeface="Arial" panose="020B0604020202020204" pitchFamily="34" charset="0"/>
              <a:buChar char="•"/>
            </a:pPr>
            <a:r>
              <a:rPr lang="en-CA" b="0" i="0" u="none" strike="noStrike">
                <a:solidFill>
                  <a:srgbClr val="0D0D0D"/>
                </a:solidFill>
                <a:effectLst/>
                <a:latin typeface="+mj-lt"/>
              </a:rPr>
              <a:t>Out-of-order acknowledgment frames are buffered for sequential processing.</a:t>
            </a:r>
          </a:p>
          <a:p>
            <a:pPr algn="l">
              <a:buFont typeface="Arial" panose="020B0604020202020204" pitchFamily="34" charset="0"/>
              <a:buChar char="•"/>
            </a:pPr>
            <a:r>
              <a:rPr lang="en-CA" b="0" i="0" u="none" strike="noStrike">
                <a:solidFill>
                  <a:srgbClr val="0D0D0D"/>
                </a:solidFill>
                <a:effectLst/>
                <a:latin typeface="+mj-lt"/>
              </a:rPr>
              <a:t>Receiver accepts and checks frames, reordering them correctly.</a:t>
            </a:r>
          </a:p>
          <a:p>
            <a:pPr algn="l">
              <a:buFont typeface="Arial" panose="020B0604020202020204" pitchFamily="34" charset="0"/>
              <a:buChar char="•"/>
            </a:pPr>
            <a:r>
              <a:rPr lang="en-CA" b="0" i="0" u="none" strike="noStrike">
                <a:solidFill>
                  <a:srgbClr val="0D0D0D"/>
                </a:solidFill>
                <a:effectLst/>
                <a:latin typeface="+mj-lt"/>
              </a:rPr>
              <a:t>Out-of-order frames are stored until preceding frames arrive.</a:t>
            </a:r>
          </a:p>
        </p:txBody>
      </p:sp>
      <p:pic>
        <p:nvPicPr>
          <p:cNvPr id="7" name="Audio 6">
            <a:hlinkClick r:id="" action="ppaction://media"/>
            <a:extLst>
              <a:ext uri="{FF2B5EF4-FFF2-40B4-BE49-F238E27FC236}">
                <a16:creationId xmlns:a16="http://schemas.microsoft.com/office/drawing/2014/main" id="{0566602A-B61A-C547-8F5F-C2DCBC2C05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80458936"/>
      </p:ext>
    </p:extLst>
  </p:cSld>
  <p:clrMapOvr>
    <a:masterClrMapping/>
  </p:clrMapOvr>
  <mc:AlternateContent xmlns:mc="http://schemas.openxmlformats.org/markup-compatibility/2006">
    <mc:Choice xmlns:p14="http://schemas.microsoft.com/office/powerpoint/2010/main" Requires="p14">
      <p:transition spd="slow" p14:dur="2000" advTm="64341"/>
    </mc:Choice>
    <mc:Fallback>
      <p:transition spd="slow" advTm="64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BCF9A-87A8-62FF-332B-DF71C4336C90}"/>
              </a:ext>
            </a:extLst>
          </p:cNvPr>
          <p:cNvSpPr>
            <a:spLocks noGrp="1"/>
          </p:cNvSpPr>
          <p:nvPr>
            <p:ph type="title"/>
          </p:nvPr>
        </p:nvSpPr>
        <p:spPr/>
        <p:txBody>
          <a:bodyPr/>
          <a:lstStyle/>
          <a:p>
            <a:r>
              <a:rPr lang="en-CA" b="0" i="0" u="none" strike="noStrike">
                <a:solidFill>
                  <a:srgbClr val="0D0D0D"/>
                </a:solidFill>
                <a:effectLst/>
              </a:rPr>
              <a:t>Selective Repeat with Cumulative Acknowledgment</a:t>
            </a:r>
            <a:endParaRPr lang="en-US"/>
          </a:p>
        </p:txBody>
      </p:sp>
      <p:sp>
        <p:nvSpPr>
          <p:cNvPr id="3" name="Content Placeholder 2">
            <a:extLst>
              <a:ext uri="{FF2B5EF4-FFF2-40B4-BE49-F238E27FC236}">
                <a16:creationId xmlns:a16="http://schemas.microsoft.com/office/drawing/2014/main" id="{F8589F4F-B2E8-123F-B408-DB4DFB0E20F1}"/>
              </a:ext>
            </a:extLst>
          </p:cNvPr>
          <p:cNvSpPr>
            <a:spLocks noGrp="1"/>
          </p:cNvSpPr>
          <p:nvPr>
            <p:ph idx="1"/>
          </p:nvPr>
        </p:nvSpPr>
        <p:spPr/>
        <p:txBody>
          <a:bodyPr>
            <a:normAutofit/>
          </a:bodyPr>
          <a:lstStyle/>
          <a:p>
            <a:pPr algn="l">
              <a:buFont typeface="Arial" panose="020B0604020202020204" pitchFamily="34" charset="0"/>
              <a:buChar char="•"/>
            </a:pPr>
            <a:r>
              <a:rPr lang="en-CA" b="0" i="0" u="none" strike="noStrike">
                <a:solidFill>
                  <a:srgbClr val="0D0D0D"/>
                </a:solidFill>
                <a:effectLst/>
                <a:latin typeface="+mj-lt"/>
              </a:rPr>
              <a:t>Selective Repeat now includes Cumulative Acknowledgment feature.</a:t>
            </a:r>
          </a:p>
          <a:p>
            <a:pPr algn="l">
              <a:buFont typeface="Arial" panose="020B0604020202020204" pitchFamily="34" charset="0"/>
              <a:buChar char="•"/>
            </a:pPr>
            <a:r>
              <a:rPr lang="en-CA" b="0" i="0" u="none" strike="noStrike">
                <a:solidFill>
                  <a:srgbClr val="0D0D0D"/>
                </a:solidFill>
                <a:effectLst/>
                <a:latin typeface="+mj-lt"/>
              </a:rPr>
              <a:t>Uses cumulative list instead of individual sequence numbers for acknowledgment.</a:t>
            </a:r>
          </a:p>
          <a:p>
            <a:pPr algn="l">
              <a:buFont typeface="Arial" panose="020B0604020202020204" pitchFamily="34" charset="0"/>
              <a:buChar char="•"/>
            </a:pPr>
            <a:r>
              <a:rPr lang="en-CA" b="0" i="0" u="none" strike="noStrike">
                <a:solidFill>
                  <a:srgbClr val="0D0D0D"/>
                </a:solidFill>
                <a:effectLst/>
                <a:latin typeface="+mj-lt"/>
              </a:rPr>
              <a:t>List includes all sequence numbers of successfully received frames within receiver's window size.</a:t>
            </a:r>
          </a:p>
          <a:p>
            <a:endParaRPr lang="en-US"/>
          </a:p>
        </p:txBody>
      </p:sp>
      <p:pic>
        <p:nvPicPr>
          <p:cNvPr id="4" name="Audio 3">
            <a:hlinkClick r:id="" action="ppaction://media"/>
            <a:extLst>
              <a:ext uri="{FF2B5EF4-FFF2-40B4-BE49-F238E27FC236}">
                <a16:creationId xmlns:a16="http://schemas.microsoft.com/office/drawing/2014/main" id="{820CC2BF-524B-88BD-2E42-31FD50434A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37254465"/>
      </p:ext>
    </p:extLst>
  </p:cSld>
  <p:clrMapOvr>
    <a:masterClrMapping/>
  </p:clrMapOvr>
  <mc:AlternateContent xmlns:mc="http://schemas.openxmlformats.org/markup-compatibility/2006">
    <mc:Choice xmlns:p14="http://schemas.microsoft.com/office/powerpoint/2010/main" Requires="p14">
      <p:transition spd="slow" p14:dur="2000" advTm="35438"/>
    </mc:Choice>
    <mc:Fallback>
      <p:transition spd="slow" advTm="35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dirty="0"/>
              <a:t>MAC protocols operates in DATA LINK layer.</a:t>
            </a:r>
          </a:p>
          <a:p>
            <a:r>
              <a:rPr lang="en-CA" b="1" dirty="0">
                <a:latin typeface="Times New Roman" panose="02020603050405020304" pitchFamily="18" charset="0"/>
                <a:ea typeface="Times New Roman" panose="02020603050405020304" pitchFamily="18" charset="0"/>
              </a:rPr>
              <a:t>Control how devices share the same medium</a:t>
            </a:r>
            <a:r>
              <a:rPr lang="en-CA" b="1" dirty="0">
                <a:effectLst/>
                <a:latin typeface="Times New Roman" panose="02020603050405020304" pitchFamily="18" charset="0"/>
                <a:ea typeface="Times New Roman" panose="02020603050405020304" pitchFamily="18" charset="0"/>
              </a:rPr>
              <a:t>.</a:t>
            </a:r>
            <a:r>
              <a:rPr lang="en-CA" sz="4000" b="1" dirty="0">
                <a:effectLst/>
              </a:rPr>
              <a:t> </a:t>
            </a:r>
            <a:endParaRPr lang="en-US" sz="4000" b="1" dirty="0"/>
          </a:p>
        </p:txBody>
      </p:sp>
      <p:pic>
        <p:nvPicPr>
          <p:cNvPr id="9" name="Audio 8">
            <a:hlinkClick r:id="" action="ppaction://media"/>
            <a:extLst>
              <a:ext uri="{FF2B5EF4-FFF2-40B4-BE49-F238E27FC236}">
                <a16:creationId xmlns:a16="http://schemas.microsoft.com/office/drawing/2014/main" id="{DC2B1F0E-706A-BB38-374E-4DAF14ED29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15012147"/>
      </p:ext>
    </p:extLst>
  </p:cSld>
  <p:clrMapOvr>
    <a:masterClrMapping/>
  </p:clrMapOvr>
  <mc:AlternateContent xmlns:mc="http://schemas.openxmlformats.org/markup-compatibility/2006" xmlns:p14="http://schemas.microsoft.com/office/powerpoint/2010/main">
    <mc:Choice Requires="p14">
      <p:transition spd="slow" p14:dur="2000" advTm="14954"/>
    </mc:Choice>
    <mc:Fallback xmlns="">
      <p:transition spd="slow" advTm="14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E09FC-2C4D-E6D7-2F3A-AC8767404BD2}"/>
              </a:ext>
            </a:extLst>
          </p:cNvPr>
          <p:cNvSpPr>
            <a:spLocks noGrp="1"/>
          </p:cNvSpPr>
          <p:nvPr>
            <p:ph type="title"/>
          </p:nvPr>
        </p:nvSpPr>
        <p:spPr/>
        <p:txBody>
          <a:bodyPr>
            <a:normAutofit/>
          </a:bodyPr>
          <a:lstStyle/>
          <a:p>
            <a:r>
              <a:rPr lang="en-CA">
                <a:effectLst/>
                <a:ea typeface="Times New Roman" panose="02020603050405020304" pitchFamily="18" charset="0"/>
              </a:rPr>
              <a:t>Test Scenarios</a:t>
            </a:r>
            <a:r>
              <a:rPr lang="en-CA">
                <a:effectLst/>
              </a:rPr>
              <a:t> </a:t>
            </a:r>
            <a:endParaRPr lang="en-US"/>
          </a:p>
        </p:txBody>
      </p:sp>
      <p:sp>
        <p:nvSpPr>
          <p:cNvPr id="3" name="Content Placeholder 2">
            <a:extLst>
              <a:ext uri="{FF2B5EF4-FFF2-40B4-BE49-F238E27FC236}">
                <a16:creationId xmlns:a16="http://schemas.microsoft.com/office/drawing/2014/main" id="{993C0119-2029-962D-24A3-6AEFB965BE92}"/>
              </a:ext>
            </a:extLst>
          </p:cNvPr>
          <p:cNvSpPr>
            <a:spLocks noGrp="1"/>
          </p:cNvSpPr>
          <p:nvPr>
            <p:ph idx="1"/>
          </p:nvPr>
        </p:nvSpPr>
        <p:spPr/>
        <p:txBody>
          <a:bodyPr>
            <a:normAutofit/>
          </a:bodyPr>
          <a:lstStyle/>
          <a:p>
            <a:r>
              <a:rPr lang="en-CA">
                <a:latin typeface="+mj-lt"/>
                <a:ea typeface="Times New Roman" panose="02020603050405020304" pitchFamily="18" charset="0"/>
                <a:cs typeface="Times New Roman" panose="02020603050405020304" pitchFamily="18" charset="0"/>
              </a:rPr>
              <a:t>Constant </a:t>
            </a:r>
          </a:p>
          <a:p>
            <a:pPr lvl="1"/>
            <a:r>
              <a:rPr lang="en-CA">
                <a:latin typeface="+mj-lt"/>
                <a:ea typeface="Times New Roman" panose="02020603050405020304" pitchFamily="18" charset="0"/>
              </a:rPr>
              <a:t>Total f</a:t>
            </a:r>
            <a:r>
              <a:rPr lang="en-CA">
                <a:effectLst/>
                <a:latin typeface="+mj-lt"/>
                <a:ea typeface="Times New Roman" panose="02020603050405020304" pitchFamily="18" charset="0"/>
              </a:rPr>
              <a:t>rames to send (500) </a:t>
            </a:r>
          </a:p>
          <a:p>
            <a:pPr lvl="1"/>
            <a:r>
              <a:rPr lang="en-CA">
                <a:latin typeface="+mj-lt"/>
                <a:ea typeface="Times New Roman" panose="02020603050405020304" pitchFamily="18" charset="0"/>
              </a:rPr>
              <a:t>W</a:t>
            </a:r>
            <a:r>
              <a:rPr lang="en-CA">
                <a:effectLst/>
                <a:latin typeface="+mj-lt"/>
                <a:ea typeface="Times New Roman" panose="02020603050405020304" pitchFamily="18" charset="0"/>
              </a:rPr>
              <a:t>indow size (5) </a:t>
            </a:r>
          </a:p>
          <a:p>
            <a:pPr lvl="1"/>
            <a:r>
              <a:rPr lang="en-CA">
                <a:latin typeface="+mj-lt"/>
                <a:ea typeface="Times New Roman" panose="02020603050405020304" pitchFamily="18" charset="0"/>
              </a:rPr>
              <a:t>T</a:t>
            </a:r>
            <a:r>
              <a:rPr lang="en-CA">
                <a:effectLst/>
                <a:latin typeface="+mj-lt"/>
                <a:ea typeface="Times New Roman" panose="02020603050405020304" pitchFamily="18" charset="0"/>
              </a:rPr>
              <a:t>imeout (1 second)</a:t>
            </a:r>
          </a:p>
          <a:p>
            <a:pPr lvl="1"/>
            <a:r>
              <a:rPr lang="en-CA">
                <a:latin typeface="+mj-lt"/>
                <a:ea typeface="Times New Roman" panose="02020603050405020304" pitchFamily="18" charset="0"/>
              </a:rPr>
              <a:t>N</a:t>
            </a:r>
            <a:r>
              <a:rPr lang="en-CA">
                <a:effectLst/>
                <a:latin typeface="+mj-lt"/>
                <a:ea typeface="Times New Roman" panose="02020603050405020304" pitchFamily="18" charset="0"/>
              </a:rPr>
              <a:t>etwork delays (minimum: 0.01 seconds, maximum: 0.05 seconds).</a:t>
            </a:r>
            <a:r>
              <a:rPr lang="en-CA">
                <a:effectLst/>
                <a:latin typeface="+mj-lt"/>
              </a:rPr>
              <a:t> </a:t>
            </a:r>
            <a:endParaRPr lang="en-CA">
              <a:latin typeface="+mj-lt"/>
              <a:ea typeface="Times New Roman" panose="02020603050405020304" pitchFamily="18" charset="0"/>
              <a:cs typeface="Times New Roman" panose="02020603050405020304" pitchFamily="18" charset="0"/>
            </a:endParaRPr>
          </a:p>
          <a:p>
            <a:r>
              <a:rPr lang="en-CA">
                <a:latin typeface="+mj-lt"/>
                <a:ea typeface="Times New Roman" panose="02020603050405020304" pitchFamily="18" charset="0"/>
                <a:cs typeface="Times New Roman" panose="02020603050405020304" pitchFamily="18" charset="0"/>
              </a:rPr>
              <a:t>Different F</a:t>
            </a:r>
            <a:r>
              <a:rPr lang="en-CA">
                <a:effectLst/>
                <a:latin typeface="+mj-lt"/>
                <a:ea typeface="Times New Roman" panose="02020603050405020304" pitchFamily="18" charset="0"/>
                <a:cs typeface="Times New Roman" panose="02020603050405020304" pitchFamily="18" charset="0"/>
              </a:rPr>
              <a:t>rame loss rates: </a:t>
            </a:r>
          </a:p>
          <a:p>
            <a:pPr lvl="1"/>
            <a:r>
              <a:rPr lang="en-CA">
                <a:latin typeface="+mj-lt"/>
                <a:ea typeface="Times New Roman" panose="02020603050405020304" pitchFamily="18" charset="0"/>
                <a:cs typeface="Times New Roman" panose="02020603050405020304" pitchFamily="18" charset="0"/>
              </a:rPr>
              <a:t>H</a:t>
            </a:r>
            <a:r>
              <a:rPr lang="en-CA">
                <a:effectLst/>
                <a:latin typeface="+mj-lt"/>
                <a:ea typeface="Times New Roman" panose="02020603050405020304" pitchFamily="18" charset="0"/>
                <a:cs typeface="Times New Roman" panose="02020603050405020304" pitchFamily="18" charset="0"/>
              </a:rPr>
              <a:t>igh (30%) </a:t>
            </a:r>
          </a:p>
          <a:p>
            <a:pPr lvl="1"/>
            <a:r>
              <a:rPr lang="en-CA">
                <a:latin typeface="+mj-lt"/>
                <a:ea typeface="Times New Roman" panose="02020603050405020304" pitchFamily="18" charset="0"/>
                <a:cs typeface="Times New Roman" panose="02020603050405020304" pitchFamily="18" charset="0"/>
              </a:rPr>
              <a:t>M</a:t>
            </a:r>
            <a:r>
              <a:rPr lang="en-CA">
                <a:effectLst/>
                <a:latin typeface="+mj-lt"/>
                <a:ea typeface="Times New Roman" panose="02020603050405020304" pitchFamily="18" charset="0"/>
                <a:cs typeface="Times New Roman" panose="02020603050405020304" pitchFamily="18" charset="0"/>
              </a:rPr>
              <a:t>oderate (15%) </a:t>
            </a:r>
          </a:p>
          <a:p>
            <a:pPr lvl="1"/>
            <a:r>
              <a:rPr lang="en-CA">
                <a:latin typeface="+mj-lt"/>
                <a:ea typeface="Times New Roman" panose="02020603050405020304" pitchFamily="18" charset="0"/>
                <a:cs typeface="Times New Roman" panose="02020603050405020304" pitchFamily="18" charset="0"/>
              </a:rPr>
              <a:t>L</a:t>
            </a:r>
            <a:r>
              <a:rPr lang="en-CA">
                <a:effectLst/>
                <a:latin typeface="+mj-lt"/>
                <a:ea typeface="Times New Roman" panose="02020603050405020304" pitchFamily="18" charset="0"/>
                <a:cs typeface="Times New Roman" panose="02020603050405020304" pitchFamily="18" charset="0"/>
              </a:rPr>
              <a:t>ow (5%).</a:t>
            </a:r>
          </a:p>
        </p:txBody>
      </p:sp>
      <p:pic>
        <p:nvPicPr>
          <p:cNvPr id="11" name="Audio 10">
            <a:hlinkClick r:id="" action="ppaction://media"/>
            <a:extLst>
              <a:ext uri="{FF2B5EF4-FFF2-40B4-BE49-F238E27FC236}">
                <a16:creationId xmlns:a16="http://schemas.microsoft.com/office/drawing/2014/main" id="{9DB64B28-B32E-690F-682A-F0B1E0D08E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10888116"/>
      </p:ext>
    </p:extLst>
  </p:cSld>
  <p:clrMapOvr>
    <a:masterClrMapping/>
  </p:clrMapOvr>
  <mc:AlternateContent xmlns:mc="http://schemas.openxmlformats.org/markup-compatibility/2006">
    <mc:Choice xmlns:p14="http://schemas.microsoft.com/office/powerpoint/2010/main" Requires="p14">
      <p:transition spd="slow" p14:dur="2000" advTm="27277"/>
    </mc:Choice>
    <mc:Fallback>
      <p:transition spd="slow" advTm="27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89CAA-D96F-2078-52A4-6D6EBA410727}"/>
              </a:ext>
            </a:extLst>
          </p:cNvPr>
          <p:cNvSpPr>
            <a:spLocks noGrp="1"/>
          </p:cNvSpPr>
          <p:nvPr>
            <p:ph type="title"/>
          </p:nvPr>
        </p:nvSpPr>
        <p:spPr/>
        <p:txBody>
          <a:bodyPr>
            <a:normAutofit/>
          </a:bodyPr>
          <a:lstStyle/>
          <a:p>
            <a:r>
              <a:rPr lang="en-CA">
                <a:effectLst/>
                <a:ea typeface="Times New Roman" panose="02020603050405020304" pitchFamily="18" charset="0"/>
              </a:rPr>
              <a:t>High Frame Loss Rate (30%)</a:t>
            </a:r>
            <a:r>
              <a:rPr lang="en-CA">
                <a:effectLst/>
              </a:rPr>
              <a:t> </a:t>
            </a:r>
            <a:endParaRPr lang="en-US"/>
          </a:p>
        </p:txBody>
      </p:sp>
      <p:pic>
        <p:nvPicPr>
          <p:cNvPr id="4" name="Content Placeholder 3" descr="A graph showing a number of blue lines&#10;&#10;Description automatically generated">
            <a:extLst>
              <a:ext uri="{FF2B5EF4-FFF2-40B4-BE49-F238E27FC236}">
                <a16:creationId xmlns:a16="http://schemas.microsoft.com/office/drawing/2014/main" id="{6EE879BB-2473-C11D-0D8F-AFA77DEB164A}"/>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449318" y="2209625"/>
            <a:ext cx="5446986" cy="3886374"/>
          </a:xfrm>
          <a:prstGeom prst="rect">
            <a:avLst/>
          </a:prstGeom>
          <a:noFill/>
          <a:ln>
            <a:noFill/>
          </a:ln>
        </p:spPr>
      </p:pic>
      <p:pic>
        <p:nvPicPr>
          <p:cNvPr id="5" name="Picture 4" descr="A blue lines with white text&#10;&#10;Description automatically generated">
            <a:extLst>
              <a:ext uri="{FF2B5EF4-FFF2-40B4-BE49-F238E27FC236}">
                <a16:creationId xmlns:a16="http://schemas.microsoft.com/office/drawing/2014/main" id="{B8A1C86A-E0AE-60BB-5534-3A2C071B4221}"/>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80082" y="3429000"/>
            <a:ext cx="5770179" cy="2498833"/>
          </a:xfrm>
          <a:prstGeom prst="rect">
            <a:avLst/>
          </a:prstGeom>
          <a:noFill/>
          <a:ln>
            <a:noFill/>
          </a:ln>
        </p:spPr>
      </p:pic>
      <p:pic>
        <p:nvPicPr>
          <p:cNvPr id="21" name="Audio 20">
            <a:hlinkClick r:id="" action="ppaction://media"/>
            <a:extLst>
              <a:ext uri="{FF2B5EF4-FFF2-40B4-BE49-F238E27FC236}">
                <a16:creationId xmlns:a16="http://schemas.microsoft.com/office/drawing/2014/main" id="{EA823C33-28BD-6020-BB3D-E12831D6CF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54830810"/>
      </p:ext>
    </p:extLst>
  </p:cSld>
  <p:clrMapOvr>
    <a:masterClrMapping/>
  </p:clrMapOvr>
  <mc:AlternateContent xmlns:mc="http://schemas.openxmlformats.org/markup-compatibility/2006">
    <mc:Choice xmlns:p14="http://schemas.microsoft.com/office/powerpoint/2010/main" Requires="p14">
      <p:transition spd="slow" p14:dur="2000" advTm="20825"/>
    </mc:Choice>
    <mc:Fallback>
      <p:transition spd="slow" advTm="20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634D8-F152-2B6A-0611-44C6F5D9D326}"/>
              </a:ext>
            </a:extLst>
          </p:cNvPr>
          <p:cNvSpPr>
            <a:spLocks noGrp="1"/>
          </p:cNvSpPr>
          <p:nvPr>
            <p:ph type="title"/>
          </p:nvPr>
        </p:nvSpPr>
        <p:spPr/>
        <p:txBody>
          <a:bodyPr>
            <a:normAutofit/>
          </a:bodyPr>
          <a:lstStyle/>
          <a:p>
            <a:r>
              <a:rPr lang="en-CA" b="1">
                <a:effectLst/>
                <a:ea typeface="Times New Roman" panose="02020603050405020304" pitchFamily="18" charset="0"/>
              </a:rPr>
              <a:t>Analysis</a:t>
            </a:r>
            <a:r>
              <a:rPr lang="en-CA">
                <a:effectLst/>
              </a:rPr>
              <a:t> </a:t>
            </a:r>
            <a:endParaRPr lang="en-US"/>
          </a:p>
        </p:txBody>
      </p:sp>
      <p:sp>
        <p:nvSpPr>
          <p:cNvPr id="3" name="Content Placeholder 2">
            <a:extLst>
              <a:ext uri="{FF2B5EF4-FFF2-40B4-BE49-F238E27FC236}">
                <a16:creationId xmlns:a16="http://schemas.microsoft.com/office/drawing/2014/main" id="{9A8D67CE-6284-5647-2A13-F2B8C8CB7EE0}"/>
              </a:ext>
            </a:extLst>
          </p:cNvPr>
          <p:cNvSpPr>
            <a:spLocks noGrp="1"/>
          </p:cNvSpPr>
          <p:nvPr>
            <p:ph idx="1"/>
          </p:nvPr>
        </p:nvSpPr>
        <p:spPr/>
        <p:txBody>
          <a:bodyPr>
            <a:normAutofit/>
          </a:bodyPr>
          <a:lstStyle/>
          <a:p>
            <a:pPr algn="l">
              <a:buFont typeface="Arial" panose="020B0604020202020204" pitchFamily="34" charset="0"/>
              <a:buChar char="•"/>
            </a:pPr>
            <a:r>
              <a:rPr lang="en-CA" sz="2200" b="0" i="0" u="none" strike="noStrike">
                <a:solidFill>
                  <a:srgbClr val="0D0D0D"/>
                </a:solidFill>
                <a:effectLst/>
                <a:latin typeface="+mj-lt"/>
              </a:rPr>
              <a:t>Selective Repeat with cumulative acknowledgment consistently outperforms traditional Selective Repeat in all test scenarios.</a:t>
            </a:r>
          </a:p>
          <a:p>
            <a:pPr algn="l">
              <a:buFont typeface="Arial" panose="020B0604020202020204" pitchFamily="34" charset="0"/>
              <a:buChar char="•"/>
            </a:pPr>
            <a:r>
              <a:rPr lang="en-CA" sz="2200" b="0" i="0" u="none" strike="noStrike">
                <a:solidFill>
                  <a:srgbClr val="0D0D0D"/>
                </a:solidFill>
                <a:effectLst/>
                <a:latin typeface="+mj-lt"/>
              </a:rPr>
              <a:t>Achieves higher throughput by:</a:t>
            </a:r>
          </a:p>
          <a:p>
            <a:pPr marL="742950" lvl="1" indent="-285750" algn="l">
              <a:buFont typeface="Arial" panose="020B0604020202020204" pitchFamily="34" charset="0"/>
              <a:buChar char="•"/>
            </a:pPr>
            <a:r>
              <a:rPr lang="en-CA" sz="2200" b="0" i="0" u="none" strike="noStrike">
                <a:solidFill>
                  <a:srgbClr val="0D0D0D"/>
                </a:solidFill>
                <a:effectLst/>
                <a:latin typeface="+mj-lt"/>
              </a:rPr>
              <a:t>Acknowledging multiple frames with a single acknowledgment.</a:t>
            </a:r>
          </a:p>
          <a:p>
            <a:pPr marL="742950" lvl="1" indent="-285750" algn="l">
              <a:buFont typeface="Arial" panose="020B0604020202020204" pitchFamily="34" charset="0"/>
              <a:buChar char="•"/>
            </a:pPr>
            <a:r>
              <a:rPr lang="en-CA" sz="2200" b="0" i="0" u="none" strike="noStrike">
                <a:solidFill>
                  <a:srgbClr val="0D0D0D"/>
                </a:solidFill>
                <a:effectLst/>
                <a:latin typeface="+mj-lt"/>
              </a:rPr>
              <a:t>Allowing the sender to quickly shift the window, enabling more frames to be sent.</a:t>
            </a:r>
          </a:p>
          <a:p>
            <a:pPr marL="742950" lvl="1" indent="-285750" algn="l">
              <a:buFont typeface="Arial" panose="020B0604020202020204" pitchFamily="34" charset="0"/>
              <a:buChar char="•"/>
            </a:pPr>
            <a:r>
              <a:rPr lang="en-CA" sz="2200" b="0" i="0" u="none" strike="noStrike">
                <a:solidFill>
                  <a:srgbClr val="0D0D0D"/>
                </a:solidFill>
                <a:effectLst/>
                <a:latin typeface="+mj-lt"/>
              </a:rPr>
              <a:t>Leading to increased data transmission rates.</a:t>
            </a:r>
          </a:p>
          <a:p>
            <a:pPr algn="l">
              <a:buFont typeface="Arial" panose="020B0604020202020204" pitchFamily="34" charset="0"/>
              <a:buChar char="•"/>
            </a:pPr>
            <a:r>
              <a:rPr lang="en-CA" sz="2200" b="0" i="0" u="none" strike="noStrike">
                <a:solidFill>
                  <a:srgbClr val="0D0D0D"/>
                </a:solidFill>
                <a:effectLst/>
                <a:latin typeface="+mj-lt"/>
              </a:rPr>
              <a:t>Achieves higher efficiency and lowering the retransmissions rate by:</a:t>
            </a:r>
          </a:p>
          <a:p>
            <a:pPr marL="742950" lvl="1" indent="-285750" algn="l">
              <a:buFont typeface="Arial" panose="020B0604020202020204" pitchFamily="34" charset="0"/>
              <a:buChar char="•"/>
            </a:pPr>
            <a:r>
              <a:rPr lang="en-CA" sz="2200" b="0" i="0" u="none" strike="noStrike">
                <a:solidFill>
                  <a:srgbClr val="0D0D0D"/>
                </a:solidFill>
                <a:effectLst/>
                <a:latin typeface="+mj-lt"/>
              </a:rPr>
              <a:t>Acknowledging the sender more quickly, which reduces the duplicate frames sent by the sender.</a:t>
            </a:r>
          </a:p>
          <a:p>
            <a:endParaRPr lang="en-US"/>
          </a:p>
        </p:txBody>
      </p:sp>
      <p:pic>
        <p:nvPicPr>
          <p:cNvPr id="12" name="Audio 11">
            <a:hlinkClick r:id="" action="ppaction://media"/>
            <a:extLst>
              <a:ext uri="{FF2B5EF4-FFF2-40B4-BE49-F238E27FC236}">
                <a16:creationId xmlns:a16="http://schemas.microsoft.com/office/drawing/2014/main" id="{7EC783A3-8D64-272C-9ED1-589A7908A3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81653476"/>
      </p:ext>
    </p:extLst>
  </p:cSld>
  <p:clrMapOvr>
    <a:masterClrMapping/>
  </p:clrMapOvr>
  <mc:AlternateContent xmlns:mc="http://schemas.openxmlformats.org/markup-compatibility/2006">
    <mc:Choice xmlns:p14="http://schemas.microsoft.com/office/powerpoint/2010/main" Requires="p14">
      <p:transition spd="slow" p14:dur="2000" advTm="49568"/>
    </mc:Choice>
    <mc:Fallback>
      <p:transition spd="slow" advTm="49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B59C-DA32-F1D7-5402-4CA1F06C6E1C}"/>
              </a:ext>
            </a:extLst>
          </p:cNvPr>
          <p:cNvSpPr>
            <a:spLocks noGrp="1"/>
          </p:cNvSpPr>
          <p:nvPr>
            <p:ph type="title"/>
          </p:nvPr>
        </p:nvSpPr>
        <p:spPr/>
        <p:txBody>
          <a:bodyPr/>
          <a:lstStyle/>
          <a:p>
            <a:r>
              <a:rPr lang="en-US"/>
              <a:t>The End</a:t>
            </a:r>
          </a:p>
        </p:txBody>
      </p:sp>
      <p:pic>
        <p:nvPicPr>
          <p:cNvPr id="5" name="Audio 4">
            <a:hlinkClick r:id="" action="ppaction://media"/>
            <a:extLst>
              <a:ext uri="{FF2B5EF4-FFF2-40B4-BE49-F238E27FC236}">
                <a16:creationId xmlns:a16="http://schemas.microsoft.com/office/drawing/2014/main" id="{711BAFCE-9200-E340-8930-F3D179C918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14757929"/>
      </p:ext>
    </p:extLst>
  </p:cSld>
  <p:clrMapOvr>
    <a:masterClrMapping/>
  </p:clrMapOvr>
  <mc:AlternateContent xmlns:mc="http://schemas.openxmlformats.org/markup-compatibility/2006">
    <mc:Choice xmlns:p14="http://schemas.microsoft.com/office/powerpoint/2010/main" Requires="p14">
      <p:transition spd="slow" p14:dur="2000" advTm="3482"/>
    </mc:Choice>
    <mc:Fallback>
      <p:transition spd="slow" advTm="3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FDMA (Frequency Division Multiple Access)</a:t>
            </a:r>
            <a:endParaRPr lang="en-US" sz="3600" dirty="0"/>
          </a:p>
          <a:p>
            <a:r>
              <a:rPr lang="en-US" sz="3600" dirty="0"/>
              <a:t>Drawback: Unused Bandwidth</a:t>
            </a:r>
            <a:endParaRPr lang="en-US" sz="4000" dirty="0"/>
          </a:p>
        </p:txBody>
      </p:sp>
      <p:pic>
        <p:nvPicPr>
          <p:cNvPr id="4" name="Picture 3" descr="A table with arrows and numbers&#10;&#10;Description automatically generated with medium confidence">
            <a:extLst>
              <a:ext uri="{FF2B5EF4-FFF2-40B4-BE49-F238E27FC236}">
                <a16:creationId xmlns:a16="http://schemas.microsoft.com/office/drawing/2014/main" id="{79CF272E-15FA-F749-F339-D5B7D71E8C9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05297" y="2385803"/>
            <a:ext cx="4304073" cy="3675546"/>
          </a:xfrm>
          <a:prstGeom prst="rect">
            <a:avLst/>
          </a:prstGeom>
        </p:spPr>
      </p:pic>
      <p:pic>
        <p:nvPicPr>
          <p:cNvPr id="8" name="Audio 7">
            <a:hlinkClick r:id="" action="ppaction://media"/>
            <a:extLst>
              <a:ext uri="{FF2B5EF4-FFF2-40B4-BE49-F238E27FC236}">
                <a16:creationId xmlns:a16="http://schemas.microsoft.com/office/drawing/2014/main" id="{0813C29B-35AB-CB13-AD50-783F89EADD6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19954715"/>
      </p:ext>
    </p:extLst>
  </p:cSld>
  <p:clrMapOvr>
    <a:masterClrMapping/>
  </p:clrMapOvr>
  <mc:AlternateContent xmlns:mc="http://schemas.openxmlformats.org/markup-compatibility/2006" xmlns:p14="http://schemas.microsoft.com/office/powerpoint/2010/main">
    <mc:Choice Requires="p14">
      <p:transition spd="slow" p14:dur="2000" advTm="15637"/>
    </mc:Choice>
    <mc:Fallback xmlns="">
      <p:transition spd="slow" advTm="15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TDMA (Frequency Division Multiple Access)</a:t>
            </a:r>
          </a:p>
          <a:p>
            <a:r>
              <a:rPr lang="en-US" sz="4000" dirty="0"/>
              <a:t>Drawback: Inactive time slot.</a:t>
            </a:r>
          </a:p>
        </p:txBody>
      </p:sp>
      <p:pic>
        <p:nvPicPr>
          <p:cNvPr id="5" name="Picture 4" descr="A table with numbers and text&#10;&#10;Description automatically generated with medium confidence">
            <a:extLst>
              <a:ext uri="{FF2B5EF4-FFF2-40B4-BE49-F238E27FC236}">
                <a16:creationId xmlns:a16="http://schemas.microsoft.com/office/drawing/2014/main" id="{1E776080-F85D-8CAA-9127-4F8000EB6D0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43749" y="3429000"/>
            <a:ext cx="8035445" cy="2458606"/>
          </a:xfrm>
          <a:prstGeom prst="rect">
            <a:avLst/>
          </a:prstGeom>
        </p:spPr>
      </p:pic>
      <p:pic>
        <p:nvPicPr>
          <p:cNvPr id="10" name="Audio 9">
            <a:hlinkClick r:id="" action="ppaction://media"/>
            <a:extLst>
              <a:ext uri="{FF2B5EF4-FFF2-40B4-BE49-F238E27FC236}">
                <a16:creationId xmlns:a16="http://schemas.microsoft.com/office/drawing/2014/main" id="{F9EB79F0-CDFF-CDCD-EE37-1C407461C3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97356369"/>
      </p:ext>
    </p:extLst>
  </p:cSld>
  <p:clrMapOvr>
    <a:masterClrMapping/>
  </p:clrMapOvr>
  <mc:AlternateContent xmlns:mc="http://schemas.openxmlformats.org/markup-compatibility/2006" xmlns:p14="http://schemas.microsoft.com/office/powerpoint/2010/main">
    <mc:Choice Requires="p14">
      <p:transition spd="slow" p14:dur="2000" advTm="16389"/>
    </mc:Choice>
    <mc:Fallback xmlns="">
      <p:transition spd="slow" advTm="16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US" sz="4000" dirty="0"/>
              <a:t>Random Access</a:t>
            </a:r>
          </a:p>
          <a:p>
            <a:r>
              <a:rPr lang="en-US" sz="4000" dirty="0"/>
              <a:t>Drawback: Higher collisions with large number of devices.</a:t>
            </a:r>
          </a:p>
          <a:p>
            <a:pPr marL="0" indent="0">
              <a:buNone/>
            </a:pPr>
            <a:endParaRPr lang="en-US" sz="4000" dirty="0"/>
          </a:p>
        </p:txBody>
      </p:sp>
      <p:pic>
        <p:nvPicPr>
          <p:cNvPr id="4" name="Picture 3" descr="A person pointing at a white square&#10;&#10;Description automatically generated">
            <a:extLst>
              <a:ext uri="{FF2B5EF4-FFF2-40B4-BE49-F238E27FC236}">
                <a16:creationId xmlns:a16="http://schemas.microsoft.com/office/drawing/2014/main" id="{F54EB96F-0E8E-B35C-3FEA-BF23E8CDFCB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20230"/>
          <a:stretch/>
        </p:blipFill>
        <p:spPr>
          <a:xfrm>
            <a:off x="3759191" y="3152139"/>
            <a:ext cx="7188895" cy="3471083"/>
          </a:xfrm>
          <a:prstGeom prst="rect">
            <a:avLst/>
          </a:prstGeom>
        </p:spPr>
      </p:pic>
      <p:pic>
        <p:nvPicPr>
          <p:cNvPr id="7" name="Audio 6">
            <a:hlinkClick r:id="" action="ppaction://media"/>
            <a:extLst>
              <a:ext uri="{FF2B5EF4-FFF2-40B4-BE49-F238E27FC236}">
                <a16:creationId xmlns:a16="http://schemas.microsoft.com/office/drawing/2014/main" id="{4CA675FD-44C4-1904-30C5-532CD18D69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26938231"/>
      </p:ext>
    </p:extLst>
  </p:cSld>
  <p:clrMapOvr>
    <a:masterClrMapping/>
  </p:clrMapOvr>
  <mc:AlternateContent xmlns:mc="http://schemas.openxmlformats.org/markup-compatibility/2006" xmlns:p14="http://schemas.microsoft.com/office/powerpoint/2010/main">
    <mc:Choice Requires="p14">
      <p:transition spd="slow" p14:dur="2000" advTm="10389"/>
    </mc:Choice>
    <mc:Fallback xmlns="">
      <p:transition spd="slow" advTm="10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 </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pPr marL="0" indent="0">
              <a:buNone/>
            </a:pPr>
            <a:r>
              <a:rPr lang="en-US" sz="4000" dirty="0"/>
              <a:t>Attempt to improve transmission efficiency and throughput: </a:t>
            </a:r>
          </a:p>
          <a:p>
            <a:pPr marL="0" indent="0">
              <a:buNone/>
            </a:pPr>
            <a:endParaRPr lang="en-US" sz="4000" dirty="0">
              <a:latin typeface="Times New Roman" panose="02020603050405020304" pitchFamily="18" charset="0"/>
            </a:endParaRPr>
          </a:p>
          <a:p>
            <a:pPr marL="0" indent="0">
              <a:buNone/>
            </a:pPr>
            <a:r>
              <a:rPr lang="en-CA" sz="3600" dirty="0">
                <a:latin typeface="Times New Roman" panose="02020603050405020304" pitchFamily="18" charset="0"/>
              </a:rPr>
              <a:t>A</a:t>
            </a:r>
            <a:r>
              <a:rPr lang="en-CA" sz="3600" dirty="0">
                <a:effectLst/>
                <a:latin typeface="Times New Roman" panose="02020603050405020304" pitchFamily="18" charset="0"/>
                <a:ea typeface="Times New Roman" panose="02020603050405020304" pitchFamily="18" charset="0"/>
              </a:rPr>
              <a:t> mechanism that allocates bandwidth resource dynamically to different devices based on each device's bandwidth requirement. </a:t>
            </a:r>
            <a:endParaRPr lang="en-US" sz="4000" dirty="0"/>
          </a:p>
        </p:txBody>
      </p:sp>
      <p:pic>
        <p:nvPicPr>
          <p:cNvPr id="10" name="Audio 9">
            <a:hlinkClick r:id="" action="ppaction://media"/>
            <a:extLst>
              <a:ext uri="{FF2B5EF4-FFF2-40B4-BE49-F238E27FC236}">
                <a16:creationId xmlns:a16="http://schemas.microsoft.com/office/drawing/2014/main" id="{4452C352-1F80-701D-6867-4390911C5B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02923096"/>
      </p:ext>
    </p:extLst>
  </p:cSld>
  <p:clrMapOvr>
    <a:masterClrMapping/>
  </p:clrMapOvr>
  <mc:AlternateContent xmlns:mc="http://schemas.openxmlformats.org/markup-compatibility/2006" xmlns:p14="http://schemas.microsoft.com/office/powerpoint/2010/main">
    <mc:Choice Requires="p14">
      <p:transition spd="slow" p14:dur="2000" advTm="11861"/>
    </mc:Choice>
    <mc:Fallback xmlns="">
      <p:transition spd="slow" advTm="11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Motivation: MAC protocols integration</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pPr marL="0" indent="0">
              <a:buNone/>
            </a:pPr>
            <a:r>
              <a:rPr lang="en-CA" sz="3600" dirty="0">
                <a:effectLst/>
                <a:latin typeface="Times New Roman" panose="02020603050405020304" pitchFamily="18" charset="0"/>
                <a:ea typeface="Times New Roman" panose="02020603050405020304" pitchFamily="18" charset="0"/>
              </a:rPr>
              <a:t>But how to know each devices bandwidth requirement? </a:t>
            </a:r>
          </a:p>
          <a:p>
            <a:pPr marL="0" indent="0">
              <a:buNone/>
            </a:pPr>
            <a:r>
              <a:rPr lang="en-CA" sz="3600" dirty="0">
                <a:latin typeface="Times New Roman" panose="02020603050405020304" pitchFamily="18" charset="0"/>
                <a:ea typeface="Times New Roman" panose="02020603050405020304" pitchFamily="18" charset="0"/>
              </a:rPr>
              <a:t>Not a focus of this project. We assume it’s already known.</a:t>
            </a:r>
          </a:p>
          <a:p>
            <a:pPr marL="0" indent="0">
              <a:buNone/>
            </a:pPr>
            <a:endParaRPr lang="en-CA" sz="3600" dirty="0">
              <a:latin typeface="Times New Roman" panose="02020603050405020304" pitchFamily="18" charset="0"/>
              <a:ea typeface="Times New Roman" panose="02020603050405020304" pitchFamily="18" charset="0"/>
            </a:endParaRPr>
          </a:p>
          <a:p>
            <a:pPr marL="0" indent="0">
              <a:buNone/>
            </a:pPr>
            <a:r>
              <a:rPr lang="en-CA" sz="3600" dirty="0">
                <a:latin typeface="Times New Roman" panose="02020603050405020304" pitchFamily="18" charset="0"/>
                <a:ea typeface="Times New Roman" panose="02020603050405020304" pitchFamily="18" charset="0"/>
              </a:rPr>
              <a:t>Possible solutions: </a:t>
            </a:r>
          </a:p>
          <a:p>
            <a:pPr marL="0" indent="0">
              <a:buNone/>
            </a:pPr>
            <a:r>
              <a:rPr lang="en-CA" sz="3600" dirty="0">
                <a:latin typeface="Times New Roman" panose="02020603050405020304" pitchFamily="18" charset="0"/>
                <a:ea typeface="Times New Roman" panose="02020603050405020304" pitchFamily="18" charset="0"/>
              </a:rPr>
              <a:t>RNN machine learning, statistical model, AI…</a:t>
            </a:r>
          </a:p>
          <a:p>
            <a:pPr marL="0" indent="0">
              <a:buNone/>
            </a:pPr>
            <a:endParaRPr lang="en-CA" sz="3600" dirty="0">
              <a:latin typeface="Times New Roman" panose="02020603050405020304" pitchFamily="18" charset="0"/>
              <a:ea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5DB81F7C-EE07-A136-5291-BD97D6907C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95528836"/>
      </p:ext>
    </p:extLst>
  </p:cSld>
  <p:clrMapOvr>
    <a:masterClrMapping/>
  </p:clrMapOvr>
  <mc:AlternateContent xmlns:mc="http://schemas.openxmlformats.org/markup-compatibility/2006" xmlns:p14="http://schemas.microsoft.com/office/powerpoint/2010/main">
    <mc:Choice Requires="p14">
      <p:transition spd="slow" p14:dur="2000" advTm="20967"/>
    </mc:Choice>
    <mc:Fallback xmlns="">
      <p:transition spd="slow" advTm="20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990-E69F-C323-B1D3-6924407306E0}"/>
              </a:ext>
            </a:extLst>
          </p:cNvPr>
          <p:cNvSpPr>
            <a:spLocks noGrp="1"/>
          </p:cNvSpPr>
          <p:nvPr>
            <p:ph type="title"/>
          </p:nvPr>
        </p:nvSpPr>
        <p:spPr/>
        <p:txBody>
          <a:bodyPr/>
          <a:lstStyle/>
          <a:p>
            <a:r>
              <a:rPr lang="en-US" b="1" dirty="0"/>
              <a:t>The simulation conditions:</a:t>
            </a:r>
          </a:p>
        </p:txBody>
      </p:sp>
      <p:sp>
        <p:nvSpPr>
          <p:cNvPr id="3" name="Content Placeholder 2">
            <a:extLst>
              <a:ext uri="{FF2B5EF4-FFF2-40B4-BE49-F238E27FC236}">
                <a16:creationId xmlns:a16="http://schemas.microsoft.com/office/drawing/2014/main" id="{417260B5-CA59-101A-A698-973BB5828157}"/>
              </a:ext>
            </a:extLst>
          </p:cNvPr>
          <p:cNvSpPr>
            <a:spLocks noGrp="1"/>
          </p:cNvSpPr>
          <p:nvPr>
            <p:ph idx="1"/>
          </p:nvPr>
        </p:nvSpPr>
        <p:spPr/>
        <p:txBody>
          <a:bodyPr/>
          <a:lstStyle/>
          <a:p>
            <a:r>
              <a:rPr lang="en-CA" sz="3200" dirty="0">
                <a:latin typeface="Times New Roman" panose="02020603050405020304" pitchFamily="18" charset="0"/>
                <a:ea typeface="Times New Roman" panose="02020603050405020304" pitchFamily="18" charset="0"/>
              </a:rPr>
              <a:t>Uses Python </a:t>
            </a:r>
            <a:r>
              <a:rPr lang="en-CA" sz="3200" dirty="0" err="1">
                <a:latin typeface="Times New Roman" panose="02020603050405020304" pitchFamily="18" charset="0"/>
                <a:ea typeface="Times New Roman" panose="02020603050405020304" pitchFamily="18" charset="0"/>
              </a:rPr>
              <a:t>Simpy</a:t>
            </a:r>
            <a:r>
              <a:rPr lang="en-CA" sz="3200" dirty="0">
                <a:latin typeface="Times New Roman" panose="02020603050405020304" pitchFamily="18" charset="0"/>
                <a:ea typeface="Times New Roman" panose="02020603050405020304" pitchFamily="18" charset="0"/>
              </a:rPr>
              <a:t>, a event driven simulation framework.</a:t>
            </a:r>
          </a:p>
          <a:p>
            <a:r>
              <a:rPr lang="en-CA" sz="3200" dirty="0">
                <a:latin typeface="Times New Roman" panose="02020603050405020304" pitchFamily="18" charset="0"/>
                <a:ea typeface="Times New Roman" panose="02020603050405020304" pitchFamily="18" charset="0"/>
              </a:rPr>
              <a:t>All simulation has 9 nodes with various data load for transmission, </a:t>
            </a:r>
            <a:r>
              <a:rPr lang="en-CA" sz="3200" dirty="0">
                <a:effectLst/>
                <a:latin typeface="Times New Roman" panose="02020603050405020304" pitchFamily="18" charset="0"/>
                <a:ea typeface="Times New Roman" panose="02020603050405020304" pitchFamily="18" charset="0"/>
              </a:rPr>
              <a:t>node 1 has the lowest data load and node 9 has the highest</a:t>
            </a:r>
            <a:r>
              <a:rPr lang="en-CA" sz="3200" dirty="0">
                <a:latin typeface="Times New Roman" panose="02020603050405020304" pitchFamily="18" charset="0"/>
                <a:ea typeface="Times New Roman" panose="02020603050405020304" pitchFamily="18" charset="0"/>
              </a:rPr>
              <a:t> (know node’s bandwidth requirement).</a:t>
            </a:r>
          </a:p>
          <a:p>
            <a:r>
              <a:rPr lang="en-CA" sz="3200" dirty="0">
                <a:latin typeface="Times New Roman" panose="02020603050405020304" pitchFamily="18" charset="0"/>
                <a:ea typeface="Times New Roman" panose="02020603050405020304" pitchFamily="18" charset="0"/>
              </a:rPr>
              <a:t>Runs simulation for 1000 time units.</a:t>
            </a:r>
          </a:p>
          <a:p>
            <a:r>
              <a:rPr lang="en-CA" sz="3200" dirty="0">
                <a:latin typeface="Times New Roman" panose="02020603050405020304" pitchFamily="18" charset="0"/>
                <a:ea typeface="Times New Roman" panose="02020603050405020304" pitchFamily="18" charset="0"/>
              </a:rPr>
              <a:t>Full bandwidth for the channel is fixed.</a:t>
            </a:r>
          </a:p>
          <a:p>
            <a:pPr marL="0" indent="0">
              <a:buNone/>
            </a:pPr>
            <a:endParaRPr lang="en-CA" sz="3600" dirty="0">
              <a:latin typeface="Times New Roman" panose="02020603050405020304" pitchFamily="18" charset="0"/>
              <a:ea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AC8F03AB-5840-9625-D9D3-005521D124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58966910"/>
      </p:ext>
    </p:extLst>
  </p:cSld>
  <p:clrMapOvr>
    <a:masterClrMapping/>
  </p:clrMapOvr>
  <mc:AlternateContent xmlns:mc="http://schemas.openxmlformats.org/markup-compatibility/2006" xmlns:p14="http://schemas.microsoft.com/office/powerpoint/2010/main">
    <mc:Choice Requires="p14">
      <p:transition spd="slow" p14:dur="2000" advTm="27139"/>
    </mc:Choice>
    <mc:Fallback xmlns="">
      <p:transition spd="slow" advTm="27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80232-D52A-63CA-5A14-30501F0119B2}"/>
              </a:ext>
            </a:extLst>
          </p:cNvPr>
          <p:cNvSpPr>
            <a:spLocks noGrp="1"/>
          </p:cNvSpPr>
          <p:nvPr>
            <p:ph type="title"/>
          </p:nvPr>
        </p:nvSpPr>
        <p:spPr/>
        <p:txBody>
          <a:bodyPr/>
          <a:lstStyle/>
          <a:p>
            <a:r>
              <a:rPr lang="de-DE" sz="3200" i="1" dirty="0">
                <a:effectLst/>
                <a:latin typeface="+mn-lt"/>
                <a:ea typeface="Times New Roman" panose="02020603050405020304" pitchFamily="18" charset="0"/>
              </a:rPr>
              <a:t>Uniform vs. </a:t>
            </a:r>
            <a:r>
              <a:rPr lang="de-DE" sz="3200" i="1" dirty="0" err="1">
                <a:effectLst/>
                <a:latin typeface="+mn-lt"/>
                <a:ea typeface="Times New Roman" panose="02020603050405020304" pitchFamily="18" charset="0"/>
              </a:rPr>
              <a:t>Stratified</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Bandwidth</a:t>
            </a:r>
            <a:r>
              <a:rPr lang="de-DE" sz="3200" i="1" dirty="0">
                <a:effectLst/>
                <a:latin typeface="+mn-lt"/>
                <a:ea typeface="Times New Roman" panose="02020603050405020304" pitchFamily="18" charset="0"/>
              </a:rPr>
              <a:t> </a:t>
            </a:r>
            <a:r>
              <a:rPr lang="de-DE" sz="3200" i="1" dirty="0" err="1">
                <a:effectLst/>
                <a:latin typeface="+mn-lt"/>
                <a:ea typeface="Times New Roman" panose="02020603050405020304" pitchFamily="18" charset="0"/>
              </a:rPr>
              <a:t>allocation in FDMA</a:t>
            </a:r>
            <a:r>
              <a:rPr lang="de-DE" sz="3200" i="1" dirty="0">
                <a:effectLst/>
                <a:latin typeface="+mn-lt"/>
                <a:ea typeface="Times New Roman" panose="02020603050405020304" pitchFamily="18" charset="0"/>
              </a:rPr>
              <a:t> </a:t>
            </a:r>
            <a:endParaRPr lang="en-US" dirty="0">
              <a:latin typeface="+mn-lt"/>
            </a:endParaRPr>
          </a:p>
        </p:txBody>
      </p:sp>
      <p:pic>
        <p:nvPicPr>
          <p:cNvPr id="4" name="Content Placeholder 3" descr="A diagram of a band&#10;&#10;Description automatically generated">
            <a:extLst>
              <a:ext uri="{FF2B5EF4-FFF2-40B4-BE49-F238E27FC236}">
                <a16:creationId xmlns:a16="http://schemas.microsoft.com/office/drawing/2014/main" id="{790D634A-063E-C80D-3642-0C813B4C311C}"/>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5365518" y="1826154"/>
            <a:ext cx="6143036" cy="4784711"/>
          </a:xfrm>
          <a:prstGeom prst="rect">
            <a:avLst/>
          </a:prstGeom>
        </p:spPr>
      </p:pic>
      <p:pic>
        <p:nvPicPr>
          <p:cNvPr id="5" name="Picture 4" descr="A table with arrows and numbers&#10;&#10;Description automatically generated with medium confidence">
            <a:extLst>
              <a:ext uri="{FF2B5EF4-FFF2-40B4-BE49-F238E27FC236}">
                <a16:creationId xmlns:a16="http://schemas.microsoft.com/office/drawing/2014/main" id="{1167E0D3-0AFF-744E-51C9-D30420045A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43212" y="1927654"/>
            <a:ext cx="5122306" cy="4374292"/>
          </a:xfrm>
          <a:prstGeom prst="rect">
            <a:avLst/>
          </a:prstGeom>
        </p:spPr>
      </p:pic>
      <p:sp>
        <p:nvSpPr>
          <p:cNvPr id="7" name="TextBox 6">
            <a:extLst>
              <a:ext uri="{FF2B5EF4-FFF2-40B4-BE49-F238E27FC236}">
                <a16:creationId xmlns:a16="http://schemas.microsoft.com/office/drawing/2014/main" id="{C9B0AEE7-31A7-1368-E829-17245ABD4B46}"/>
              </a:ext>
            </a:extLst>
          </p:cNvPr>
          <p:cNvSpPr txBox="1"/>
          <p:nvPr/>
        </p:nvSpPr>
        <p:spPr>
          <a:xfrm>
            <a:off x="1359243" y="1558322"/>
            <a:ext cx="1285865" cy="461665"/>
          </a:xfrm>
          <a:prstGeom prst="rect">
            <a:avLst/>
          </a:prstGeom>
          <a:noFill/>
        </p:spPr>
        <p:txBody>
          <a:bodyPr wrap="none" rtlCol="0">
            <a:spAutoFit/>
          </a:bodyPr>
          <a:lstStyle/>
          <a:p>
            <a:r>
              <a:rPr lang="en-US" sz="2400" dirty="0"/>
              <a:t>Uniform </a:t>
            </a:r>
          </a:p>
        </p:txBody>
      </p:sp>
      <p:sp>
        <p:nvSpPr>
          <p:cNvPr id="8" name="TextBox 7">
            <a:extLst>
              <a:ext uri="{FF2B5EF4-FFF2-40B4-BE49-F238E27FC236}">
                <a16:creationId xmlns:a16="http://schemas.microsoft.com/office/drawing/2014/main" id="{C28676DF-2F87-6C11-1828-E2EC982E8C98}"/>
              </a:ext>
            </a:extLst>
          </p:cNvPr>
          <p:cNvSpPr txBox="1"/>
          <p:nvPr/>
        </p:nvSpPr>
        <p:spPr>
          <a:xfrm>
            <a:off x="7103386" y="1528960"/>
            <a:ext cx="1328056" cy="461665"/>
          </a:xfrm>
          <a:prstGeom prst="rect">
            <a:avLst/>
          </a:prstGeom>
          <a:noFill/>
        </p:spPr>
        <p:txBody>
          <a:bodyPr wrap="none" rtlCol="0">
            <a:spAutoFit/>
          </a:bodyPr>
          <a:lstStyle/>
          <a:p>
            <a:r>
              <a:rPr lang="en-US" sz="2400" dirty="0"/>
              <a:t>Stratified</a:t>
            </a:r>
          </a:p>
        </p:txBody>
      </p:sp>
      <p:pic>
        <p:nvPicPr>
          <p:cNvPr id="13" name="Audio 12">
            <a:hlinkClick r:id="" action="ppaction://media"/>
            <a:extLst>
              <a:ext uri="{FF2B5EF4-FFF2-40B4-BE49-F238E27FC236}">
                <a16:creationId xmlns:a16="http://schemas.microsoft.com/office/drawing/2014/main" id="{E36773AF-26EB-45A5-1F51-0D816541EA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64405315"/>
      </p:ext>
    </p:extLst>
  </p:cSld>
  <p:clrMapOvr>
    <a:masterClrMapping/>
  </p:clrMapOvr>
  <mc:AlternateContent xmlns:mc="http://schemas.openxmlformats.org/markup-compatibility/2006" xmlns:p14="http://schemas.microsoft.com/office/powerpoint/2010/main">
    <mc:Choice Requires="p14">
      <p:transition spd="slow" p14:dur="2000" advTm="29525"/>
    </mc:Choice>
    <mc:Fallback xmlns="">
      <p:transition spd="slow" advTm="29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2238</Words>
  <Application>Microsoft Macintosh PowerPoint</Application>
  <PresentationFormat>Widescreen</PresentationFormat>
  <Paragraphs>142</Paragraphs>
  <Slides>23</Slides>
  <Notes>22</Notes>
  <HiddenSlides>0</HiddenSlides>
  <MMClips>23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Enhancing Network Efficiency :  Integration of MAC protocol using dynamic bandwidth allocation AND Selective repeat with cumulative acknowledgement </vt:lpstr>
      <vt:lpstr>Motivation: MAC protocols integration </vt:lpstr>
      <vt:lpstr>Motivation: MAC protocols integration </vt:lpstr>
      <vt:lpstr>Motivation: MAC protocols integration </vt:lpstr>
      <vt:lpstr>Motivation: MAC protocols integration </vt:lpstr>
      <vt:lpstr>Motivation: MAC protocols integration </vt:lpstr>
      <vt:lpstr>Motivation: MAC protocols integration</vt:lpstr>
      <vt:lpstr>The simulation conditions:</vt:lpstr>
      <vt:lpstr>Uniform vs. Stratified Bandwidth allocation in FDMA </vt:lpstr>
      <vt:lpstr>Simulation Results: Uniform vs. Stratified Bandwidth allocation in FDMA </vt:lpstr>
      <vt:lpstr>FDMA+ TDMA- Reduce idling time slot in TDMA </vt:lpstr>
      <vt:lpstr>Simulation Results:FDMA+ TDMA</vt:lpstr>
      <vt:lpstr>Simulation Results:FDMA+ TDMA.</vt:lpstr>
      <vt:lpstr>FDMA+ TDMA with Dynamic Slot Allocation</vt:lpstr>
      <vt:lpstr>Simulation Results: FDMA+ TDMA with Dynamic Slot Allocation</vt:lpstr>
      <vt:lpstr>FDMA + Random Accesss</vt:lpstr>
      <vt:lpstr>Simulation Result: FDMA + Random Access</vt:lpstr>
      <vt:lpstr>Selective Repeat Protocol</vt:lpstr>
      <vt:lpstr>Selective Repeat with Cumulative Acknowledgment</vt:lpstr>
      <vt:lpstr>Test Scenarios </vt:lpstr>
      <vt:lpstr>High Frame Loss Rate (30%) </vt:lpstr>
      <vt:lpstr>Analysis </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Network Efficiency :  Integration of MAC protocol using dynamic bandwidth allocation AND Selective repeat with cumulative acknowledgement </dc:title>
  <dc:creator>Samuel Ning</dc:creator>
  <cp:lastModifiedBy>Samuel Ning</cp:lastModifiedBy>
  <cp:revision>7</cp:revision>
  <dcterms:created xsi:type="dcterms:W3CDTF">2024-04-10T05:34:47Z</dcterms:created>
  <dcterms:modified xsi:type="dcterms:W3CDTF">2024-04-10T16:33:57Z</dcterms:modified>
</cp:coreProperties>
</file>

<file path=docProps/thumbnail.jpeg>
</file>